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theme/themeOverride3.xml" ContentType="application/vnd.openxmlformats-officedocument.themeOverride+xml"/>
  <Override PartName="/ppt/charts/chart9.xml" ContentType="application/vnd.openxmlformats-officedocument.drawingml.chart+xml"/>
  <Override PartName="/ppt/theme/themeOverride4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0.xml" ContentType="application/vnd.openxmlformats-officedocument.drawingml.chart+xml"/>
  <Override PartName="/ppt/comments/comment1.xml" ContentType="application/vnd.openxmlformats-officedocument.presentationml.comments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1"/>
  </p:notesMasterIdLst>
  <p:sldIdLst>
    <p:sldId id="258" r:id="rId3"/>
    <p:sldId id="371" r:id="rId4"/>
    <p:sldId id="372" r:id="rId5"/>
    <p:sldId id="399" r:id="rId6"/>
    <p:sldId id="397" r:id="rId7"/>
    <p:sldId id="373" r:id="rId8"/>
    <p:sldId id="434" r:id="rId9"/>
    <p:sldId id="401" r:id="rId10"/>
    <p:sldId id="376" r:id="rId11"/>
    <p:sldId id="402" r:id="rId12"/>
    <p:sldId id="435" r:id="rId13"/>
    <p:sldId id="430" r:id="rId14"/>
    <p:sldId id="403" r:id="rId15"/>
    <p:sldId id="429" r:id="rId16"/>
    <p:sldId id="433" r:id="rId17"/>
    <p:sldId id="419" r:id="rId18"/>
    <p:sldId id="431" r:id="rId19"/>
    <p:sldId id="379" r:id="rId20"/>
    <p:sldId id="380" r:id="rId21"/>
    <p:sldId id="393" r:id="rId22"/>
    <p:sldId id="384" r:id="rId23"/>
    <p:sldId id="385" r:id="rId24"/>
    <p:sldId id="386" r:id="rId25"/>
    <p:sldId id="387" r:id="rId26"/>
    <p:sldId id="420" r:id="rId27"/>
    <p:sldId id="388" r:id="rId28"/>
    <p:sldId id="407" r:id="rId29"/>
    <p:sldId id="413" r:id="rId30"/>
    <p:sldId id="394" r:id="rId31"/>
    <p:sldId id="426" r:id="rId32"/>
    <p:sldId id="408" r:id="rId33"/>
    <p:sldId id="412" r:id="rId34"/>
    <p:sldId id="410" r:id="rId35"/>
    <p:sldId id="411" r:id="rId36"/>
    <p:sldId id="416" r:id="rId37"/>
    <p:sldId id="415" r:id="rId38"/>
    <p:sldId id="414" r:id="rId39"/>
    <p:sldId id="421" r:id="rId40"/>
    <p:sldId id="427" r:id="rId41"/>
    <p:sldId id="422" r:id="rId42"/>
    <p:sldId id="423" r:id="rId43"/>
    <p:sldId id="424" r:id="rId44"/>
    <p:sldId id="425" r:id="rId45"/>
    <p:sldId id="417" r:id="rId46"/>
    <p:sldId id="398" r:id="rId47"/>
    <p:sldId id="428" r:id="rId48"/>
    <p:sldId id="400" r:id="rId49"/>
    <p:sldId id="284" r:id="rId5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rdar abut" initials="sa" lastIdx="7" clrIdx="0">
    <p:extLst>
      <p:ext uri="{19B8F6BF-5375-455C-9EA6-DF929625EA0E}">
        <p15:presenceInfo xmlns:p15="http://schemas.microsoft.com/office/powerpoint/2012/main" userId="3ade717679585da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ema Uygulanmış Stil 1 - Vurgu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7292A2E-F333-43FB-9621-5CBBE7FDCDCB}" styleName="Açık Stil 2 - Vurgu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929F9F4-4A8F-4326-A1B4-22849713DDAB}" styleName="Koyu Stil 1 - Vurgu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27102A9-8310-4765-A935-A1911B00CA55}" styleName="Açık Stil 1 - Vurgu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8" autoAdjust="0"/>
    <p:restoredTop sz="93981" autoAdjust="0"/>
  </p:normalViewPr>
  <p:slideViewPr>
    <p:cSldViewPr snapToGrid="0">
      <p:cViewPr varScale="1">
        <p:scale>
          <a:sx n="66" d="100"/>
          <a:sy n="66" d="100"/>
        </p:scale>
        <p:origin x="90" y="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10" d="100"/>
        <a:sy n="110" d="100"/>
      </p:scale>
      <p:origin x="0" y="-88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3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4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3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Uzman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166238080"/>
        <c:axId val="166239616"/>
      </c:barChart>
      <c:catAx>
        <c:axId val="166238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66239616"/>
        <c:crossesAt val="0"/>
        <c:auto val="1"/>
        <c:lblAlgn val="ctr"/>
        <c:lblOffset val="100"/>
        <c:noMultiLvlLbl val="0"/>
      </c:catAx>
      <c:valAx>
        <c:axId val="166239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66238080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legendEntry>
        <c:idx val="0"/>
        <c:delete val="1"/>
      </c:legendEntry>
      <c:legendEntry>
        <c:idx val="5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158</c:v>
                </c:pt>
                <c:pt idx="1">
                  <c:v>136</c:v>
                </c:pt>
                <c:pt idx="2">
                  <c:v>127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232325504"/>
        <c:axId val="232328192"/>
      </c:barChart>
      <c:catAx>
        <c:axId val="232325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32328192"/>
        <c:crossesAt val="0"/>
        <c:auto val="1"/>
        <c:lblAlgn val="ctr"/>
        <c:lblOffset val="100"/>
        <c:noMultiLvlLbl val="0"/>
      </c:catAx>
      <c:valAx>
        <c:axId val="232328192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3232550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Uzman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213609472"/>
        <c:axId val="213644032"/>
      </c:barChart>
      <c:catAx>
        <c:axId val="213609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3644032"/>
        <c:crossesAt val="0"/>
        <c:auto val="1"/>
        <c:lblAlgn val="ctr"/>
        <c:lblOffset val="100"/>
        <c:noMultiLvlLbl val="0"/>
      </c:catAx>
      <c:valAx>
        <c:axId val="213644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360947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161</c:v>
                </c:pt>
                <c:pt idx="1">
                  <c:v>180</c:v>
                </c:pt>
                <c:pt idx="2">
                  <c:v>191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213713664"/>
        <c:axId val="213716352"/>
      </c:barChart>
      <c:catAx>
        <c:axId val="213713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3716352"/>
        <c:crossesAt val="0"/>
        <c:auto val="1"/>
        <c:lblAlgn val="ctr"/>
        <c:lblOffset val="100"/>
        <c:noMultiLvlLbl val="0"/>
      </c:catAx>
      <c:valAx>
        <c:axId val="213716352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371366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1">
                  <c:v>2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Uzman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229050624"/>
        <c:axId val="229163776"/>
      </c:barChart>
      <c:catAx>
        <c:axId val="229050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29163776"/>
        <c:crossesAt val="0"/>
        <c:auto val="1"/>
        <c:lblAlgn val="ctr"/>
        <c:lblOffset val="100"/>
        <c:noMultiLvlLbl val="0"/>
      </c:catAx>
      <c:valAx>
        <c:axId val="229163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2905062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</c:v>
                </c:pt>
                <c:pt idx="1">
                  <c:v>83</c:v>
                </c:pt>
                <c:pt idx="2">
                  <c:v>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229004032"/>
        <c:axId val="229006720"/>
      </c:barChart>
      <c:catAx>
        <c:axId val="229004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29006720"/>
        <c:crossesAt val="0"/>
        <c:auto val="1"/>
        <c:lblAlgn val="ctr"/>
        <c:lblOffset val="100"/>
        <c:noMultiLvlLbl val="0"/>
      </c:catAx>
      <c:valAx>
        <c:axId val="229006720"/>
        <c:scaling>
          <c:orientation val="minMax"/>
          <c:max val="90"/>
          <c:min val="5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29004032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Uzman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217922176"/>
        <c:axId val="228599680"/>
      </c:barChart>
      <c:catAx>
        <c:axId val="217922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28599680"/>
        <c:crossesAt val="0"/>
        <c:auto val="1"/>
        <c:lblAlgn val="ctr"/>
        <c:lblOffset val="100"/>
        <c:noMultiLvlLbl val="0"/>
      </c:catAx>
      <c:valAx>
        <c:axId val="228599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92217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Akademik Kadro Sayısı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13</c:v>
                </c:pt>
                <c:pt idx="1">
                  <c:v>20</c:v>
                </c:pt>
                <c:pt idx="2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Sütun1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Sütun2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Sütun3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Sütun4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Sütun5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217887104"/>
        <c:axId val="217888640"/>
      </c:barChart>
      <c:catAx>
        <c:axId val="217887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888640"/>
        <c:crossesAt val="0"/>
        <c:auto val="1"/>
        <c:lblAlgn val="ctr"/>
        <c:lblOffset val="100"/>
        <c:noMultiLvlLbl val="0"/>
      </c:catAx>
      <c:valAx>
        <c:axId val="217888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887104"/>
        <c:crosses val="autoZero"/>
        <c:crossBetween val="between"/>
        <c:majorUnit val="4"/>
      </c:valAx>
      <c:spPr>
        <a:noFill/>
        <a:ln>
          <a:noFill/>
        </a:ln>
        <a:effectLst/>
      </c:spPr>
    </c:plotArea>
    <c:legend>
      <c:legendPos val="t"/>
      <c:legendEntry>
        <c:idx val="1"/>
        <c:delete val="1"/>
      </c:legendEntry>
      <c:legendEntry>
        <c:idx val="2"/>
        <c:delete val="1"/>
      </c:legendEntry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cap="none" dirty="0">
                <a:latin typeface="+mn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242</c:v>
                </c:pt>
                <c:pt idx="1">
                  <c:v>399</c:v>
                </c:pt>
                <c:pt idx="2">
                  <c:v>401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217939328"/>
        <c:axId val="217950464"/>
      </c:barChart>
      <c:catAx>
        <c:axId val="217939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950464"/>
        <c:crossesAt val="0"/>
        <c:auto val="1"/>
        <c:lblAlgn val="ctr"/>
        <c:lblOffset val="100"/>
        <c:noMultiLvlLbl val="0"/>
      </c:catAx>
      <c:valAx>
        <c:axId val="217950464"/>
        <c:scaling>
          <c:orientation val="minMax"/>
          <c:max val="450"/>
          <c:min val="5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939328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SCI Expanded, SCI , SSCI, AHCI Kapsamındaki Dergilerde Yayınlanan Makale Sayıları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3</c:v>
                </c:pt>
                <c:pt idx="1">
                  <c:v>3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6</c:v>
                </c:pt>
                <c:pt idx="4">
                  <c:v>8</c:v>
                </c:pt>
                <c:pt idx="5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232429824"/>
        <c:axId val="232595456"/>
      </c:barChart>
      <c:catAx>
        <c:axId val="23242982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232595456"/>
        <c:crosses val="autoZero"/>
        <c:auto val="1"/>
        <c:lblAlgn val="ctr"/>
        <c:lblOffset val="100"/>
        <c:noMultiLvlLbl val="0"/>
      </c:catAx>
      <c:valAx>
        <c:axId val="232595456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32429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Yayınlanan Kitap Sayıları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9</c:v>
                </c:pt>
                <c:pt idx="1">
                  <c:v>9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10</c:v>
                </c:pt>
                <c:pt idx="4">
                  <c:v>12</c:v>
                </c:pt>
                <c:pt idx="5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213368192"/>
        <c:axId val="213374080"/>
      </c:barChart>
      <c:catAx>
        <c:axId val="21336819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213374080"/>
        <c:crosses val="autoZero"/>
        <c:auto val="1"/>
        <c:lblAlgn val="ctr"/>
        <c:lblOffset val="100"/>
        <c:noMultiLvlLbl val="0"/>
      </c:catAx>
      <c:valAx>
        <c:axId val="213374080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3368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Uluslararası Sözlü Bildiri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7</c:v>
                </c:pt>
                <c:pt idx="1">
                  <c:v>15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20</c:v>
                </c:pt>
                <c:pt idx="4">
                  <c:v>25</c:v>
                </c:pt>
                <c:pt idx="5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221669248"/>
        <c:axId val="221670784"/>
      </c:barChart>
      <c:catAx>
        <c:axId val="22166924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221670784"/>
        <c:crosses val="autoZero"/>
        <c:auto val="1"/>
        <c:lblAlgn val="ctr"/>
        <c:lblOffset val="100"/>
        <c:noMultiLvlLbl val="0"/>
      </c:catAx>
      <c:valAx>
        <c:axId val="22167078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1669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Atıf Sayısı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73</c:v>
                </c:pt>
                <c:pt idx="1">
                  <c:v>63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80</c:v>
                </c:pt>
                <c:pt idx="4">
                  <c:v>100</c:v>
                </c:pt>
                <c:pt idx="5">
                  <c:v>120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221367680"/>
        <c:axId val="221476352"/>
      </c:barChart>
      <c:catAx>
        <c:axId val="22136768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221476352"/>
        <c:crosses val="autoZero"/>
        <c:auto val="1"/>
        <c:lblAlgn val="ctr"/>
        <c:lblOffset val="100"/>
        <c:noMultiLvlLbl val="0"/>
      </c:catAx>
      <c:valAx>
        <c:axId val="221476352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1367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3-03T15:47:01.062" idx="7">
    <p:pos x="6674" y="746"/>
    <p:text>Grafikteki veriler, grafik üzerine sağ tıklanıp verileri düzenle komutu ile değiştirilmelidir.</p:text>
    <p:extLst>
      <p:ext uri="{C676402C-5697-4E1C-873F-D02D1690AC5C}">
        <p15:threadingInfo xmlns:p15="http://schemas.microsoft.com/office/powerpoint/2012/main" timeZoneBias="-180"/>
      </p:ext>
    </p:extLst>
  </p:cm>
</p:cmLst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/>
      <dgm:spPr/>
      <dgm:t>
        <a:bodyPr/>
        <a:lstStyle/>
        <a:p>
          <a:r>
            <a:rPr lang="tr-TR" dirty="0"/>
            <a:t>Aktif (öğrenci alımına açık) olanlar</a:t>
          </a:r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/>
      <dgm:spPr/>
      <dgm:t>
        <a:bodyPr/>
        <a:lstStyle/>
        <a:p>
          <a:r>
            <a:rPr lang="tr-TR" dirty="0"/>
            <a:t>Şehir ve Bölge Planlama Bölümü</a:t>
          </a:r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99D31259-5B92-4C85-9A8D-ADE49608E1D7}">
      <dgm:prSet phldrT="[Text]"/>
      <dgm:spPr/>
      <dgm:t>
        <a:bodyPr/>
        <a:lstStyle/>
        <a:p>
          <a:r>
            <a:rPr lang="tr-TR" dirty="0"/>
            <a:t>Peyzaj Mimarlığı Bölümü</a:t>
          </a:r>
        </a:p>
      </dgm:t>
    </dgm:pt>
    <dgm:pt modelId="{44F23E33-8347-4E3B-8849-BCD25D41C67D}" type="parTrans" cxnId="{E6E059F3-BE43-4670-867A-D5E9FA9DE72D}">
      <dgm:prSet/>
      <dgm:spPr/>
      <dgm:t>
        <a:bodyPr/>
        <a:lstStyle/>
        <a:p>
          <a:endParaRPr lang="tr-TR"/>
        </a:p>
      </dgm:t>
    </dgm:pt>
    <dgm:pt modelId="{F3FDEA32-86D3-4918-8683-8178FF1AA7BF}" type="sibTrans" cxnId="{E6E059F3-BE43-4670-867A-D5E9FA9DE72D}">
      <dgm:prSet/>
      <dgm:spPr/>
      <dgm:t>
        <a:bodyPr/>
        <a:lstStyle/>
        <a:p>
          <a:endParaRPr lang="tr-TR"/>
        </a:p>
      </dgm:t>
    </dgm:pt>
    <dgm:pt modelId="{C5843BB7-3AB6-4DCA-BA2B-D55383DCC535}">
      <dgm:prSet phldrT="[Text]"/>
      <dgm:spPr/>
      <dgm:t>
        <a:bodyPr/>
        <a:lstStyle/>
        <a:p>
          <a:r>
            <a:rPr lang="tr-TR" dirty="0"/>
            <a:t>Pasif (öğrenci alımına kapalı) olanlar</a:t>
          </a:r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/>
      <dgm:spPr/>
      <dgm:t>
        <a:bodyPr/>
        <a:lstStyle/>
        <a:p>
          <a:r>
            <a:rPr lang="tr-TR" dirty="0"/>
            <a:t>Mimarlık Bölümü</a:t>
          </a:r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0B040374-12D9-4479-96E0-95E364A8E98E}">
      <dgm:prSet/>
      <dgm:spPr/>
      <dgm:t>
        <a:bodyPr/>
        <a:lstStyle/>
        <a:p>
          <a:r>
            <a:rPr lang="tr-TR" dirty="0"/>
            <a:t>Grafik Tasarım Bölümü</a:t>
          </a:r>
        </a:p>
      </dgm:t>
    </dgm:pt>
    <dgm:pt modelId="{E003C036-C647-4F7F-A52B-45C17BEDBEAC}" type="parTrans" cxnId="{43061048-0C0D-424D-8CD6-FA196E9903BD}">
      <dgm:prSet/>
      <dgm:spPr/>
      <dgm:t>
        <a:bodyPr/>
        <a:lstStyle/>
        <a:p>
          <a:endParaRPr lang="tr-TR"/>
        </a:p>
      </dgm:t>
    </dgm:pt>
    <dgm:pt modelId="{7AAF0715-BC59-4795-830A-485510E6AEB1}" type="sibTrans" cxnId="{43061048-0C0D-424D-8CD6-FA196E9903BD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2"/>
      <dgm:spPr/>
    </dgm:pt>
    <dgm:pt modelId="{5B899DC4-6C6D-4F62-8361-C81B63696B9F}" type="pres">
      <dgm:prSet presAssocID="{FEADB499-157A-4B3D-B1A6-C79733BBBE8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2">
        <dgm:presLayoutVars>
          <dgm:bulletEnabled val="1"/>
        </dgm:presLayoutVars>
      </dgm:prSet>
      <dgm:spPr/>
    </dgm:pt>
    <dgm:pt modelId="{BAA40D73-0C01-4C7D-B1A9-601D8C322EEE}" type="pres">
      <dgm:prSet presAssocID="{D81E9281-EB35-4C82-BEDD-9305793CE6D2}" presName="spaceBetweenRectangles" presStyleCnt="0"/>
      <dgm:spPr/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2"/>
      <dgm:spPr/>
    </dgm:pt>
    <dgm:pt modelId="{88770953-0D09-4C4C-A4C8-FE540DCAC999}" type="pres">
      <dgm:prSet presAssocID="{C5843BB7-3AB6-4DCA-BA2B-D55383DCC53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E3FF2B30-9F67-425F-AB02-688D093A615A}" srcId="{FEADB499-157A-4B3D-B1A6-C79733BBBE86}" destId="{6C8D1F77-6D40-4EB2-991B-C8066A635BA1}" srcOrd="0" destOrd="0" parTransId="{BE0604BA-4023-43E1-BF51-05481DC14F5C}" sibTransId="{90BCC00A-1DC8-447F-9694-5D08221C7C59}"/>
    <dgm:cxn modelId="{43061048-0C0D-424D-8CD6-FA196E9903BD}" srcId="{C5843BB7-3AB6-4DCA-BA2B-D55383DCC535}" destId="{0B040374-12D9-4479-96E0-95E364A8E98E}" srcOrd="1" destOrd="0" parTransId="{E003C036-C647-4F7F-A52B-45C17BEDBEAC}" sibTransId="{7AAF0715-BC59-4795-830A-485510E6AEB1}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ADB9452-417F-494D-9F56-B035F31773F9}" type="presOf" srcId="{FEADB499-157A-4B3D-B1A6-C79733BBBE86}" destId="{5B899DC4-6C6D-4F62-8361-C81B63696B9F}" srcOrd="1" destOrd="0" presId="urn:microsoft.com/office/officeart/2005/8/layout/list1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D72FAF94-A28F-4435-B9D4-1FC921BB0BB8}" type="presOf" srcId="{0B040374-12D9-4479-96E0-95E364A8E98E}" destId="{11B6E6A6-6A89-411E-A453-83E718BCC102}" srcOrd="0" destOrd="1" presId="urn:microsoft.com/office/officeart/2005/8/layout/list1"/>
    <dgm:cxn modelId="{01467C98-4750-426E-BE5E-3CEF94EAE477}" type="presOf" srcId="{FEADB499-157A-4B3D-B1A6-C79733BBBE86}" destId="{8EB1E653-0E25-41B0-B0A4-C2D7BC3106C5}" srcOrd="0" destOrd="0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925EB1CC-4A0C-4F33-A460-73AF0A16C0D8}" type="presOf" srcId="{6C8D1F77-6D40-4EB2-991B-C8066A635BA1}" destId="{766A867A-7466-4AB6-8519-972390FF5887}" srcOrd="0" destOrd="0" presId="urn:microsoft.com/office/officeart/2005/8/layout/list1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A2303FE5-2929-44FE-AB12-96F2B47817A6}" srcId="{81E53F67-A82C-4153-91CC-DB953EE1ADE8}" destId="{C5843BB7-3AB6-4DCA-BA2B-D55383DCC535}" srcOrd="1" destOrd="0" parTransId="{CE594B8D-6981-4712-84DE-1D52E9502067}" sibTransId="{825F5A33-0EB9-4B31-B623-0A0A49A6CD48}"/>
    <dgm:cxn modelId="{E6E059F3-BE43-4670-867A-D5E9FA9DE72D}" srcId="{FEADB499-157A-4B3D-B1A6-C79733BBBE86}" destId="{99D31259-5B92-4C85-9A8D-ADE49608E1D7}" srcOrd="1" destOrd="0" parTransId="{44F23E33-8347-4E3B-8849-BCD25D41C67D}" sibTransId="{F3FDEA32-86D3-4918-8683-8178FF1AA7BF}"/>
    <dgm:cxn modelId="{E731A8FB-9860-453B-8DDA-1F9B6484023A}" type="presOf" srcId="{99D31259-5B92-4C85-9A8D-ADE49608E1D7}" destId="{766A867A-7466-4AB6-8519-972390FF5887}" srcOrd="0" destOrd="1" presId="urn:microsoft.com/office/officeart/2005/8/layout/list1"/>
    <dgm:cxn modelId="{C53B1D3B-B3EE-437E-9930-0484B463ABB5}" type="presParOf" srcId="{B630877E-A026-4B0A-B504-7DD287922F8F}" destId="{5823427D-E167-430A-8F6F-D5EBD7E5C331}" srcOrd="0" destOrd="0" presId="urn:microsoft.com/office/officeart/2005/8/layout/list1"/>
    <dgm:cxn modelId="{6684FD6E-A4C4-4AF5-87C8-F076366154A7}" type="presParOf" srcId="{5823427D-E167-430A-8F6F-D5EBD7E5C331}" destId="{8EB1E653-0E25-41B0-B0A4-C2D7BC3106C5}" srcOrd="0" destOrd="0" presId="urn:microsoft.com/office/officeart/2005/8/layout/list1"/>
    <dgm:cxn modelId="{85DF8A0B-99BB-480C-A131-B9B787C0E88A}" type="presParOf" srcId="{5823427D-E167-430A-8F6F-D5EBD7E5C331}" destId="{5B899DC4-6C6D-4F62-8361-C81B63696B9F}" srcOrd="1" destOrd="0" presId="urn:microsoft.com/office/officeart/2005/8/layout/list1"/>
    <dgm:cxn modelId="{4B0FB377-C352-44DA-83E8-75D351A63C8B}" type="presParOf" srcId="{B630877E-A026-4B0A-B504-7DD287922F8F}" destId="{37B7F4E2-25C0-4F54-80BA-F9E9A4589F10}" srcOrd="1" destOrd="0" presId="urn:microsoft.com/office/officeart/2005/8/layout/list1"/>
    <dgm:cxn modelId="{AEFEC8F6-4422-4D2B-97F2-CBD68D5D9046}" type="presParOf" srcId="{B630877E-A026-4B0A-B504-7DD287922F8F}" destId="{766A867A-7466-4AB6-8519-972390FF5887}" srcOrd="2" destOrd="0" presId="urn:microsoft.com/office/officeart/2005/8/layout/list1"/>
    <dgm:cxn modelId="{253889E0-AFA6-4E9C-A767-49EF08FD57F1}" type="presParOf" srcId="{B630877E-A026-4B0A-B504-7DD287922F8F}" destId="{BAA40D73-0C01-4C7D-B1A9-601D8C322EEE}" srcOrd="3" destOrd="0" presId="urn:microsoft.com/office/officeart/2005/8/layout/list1"/>
    <dgm:cxn modelId="{86D4E9FB-9B5E-46A5-9BCB-125ADB992FF9}" type="presParOf" srcId="{B630877E-A026-4B0A-B504-7DD287922F8F}" destId="{A7924D6B-A4C0-4079-8B4D-CCE4C254E35A}" srcOrd="4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5" destOrd="0" presId="urn:microsoft.com/office/officeart/2005/8/layout/list1"/>
    <dgm:cxn modelId="{9AB3F520-277B-4752-8A3A-66630D053ECF}" type="presParOf" srcId="{B630877E-A026-4B0A-B504-7DD287922F8F}" destId="{11B6E6A6-6A89-411E-A453-83E718BCC10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/>
      <dgm:spPr/>
      <dgm:t>
        <a:bodyPr/>
        <a:lstStyle/>
        <a:p>
          <a:r>
            <a:rPr lang="tr-TR" dirty="0"/>
            <a:t>Yüksek Lisans</a:t>
          </a:r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/>
      <dgm:spPr/>
      <dgm:t>
        <a:bodyPr/>
        <a:lstStyle/>
        <a:p>
          <a:r>
            <a:rPr lang="tr-TR" dirty="0"/>
            <a:t>Şehir ve Bölge Planlama Anabilim Dalı / Kentsel Tasarım Programı</a:t>
          </a:r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1"/>
      <dgm:spPr/>
    </dgm:pt>
    <dgm:pt modelId="{5B899DC4-6C6D-4F62-8361-C81B63696B9F}" type="pres">
      <dgm:prSet presAssocID="{FEADB499-157A-4B3D-B1A6-C79733BBBE86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1" custLinFactNeighborX="-3097">
        <dgm:presLayoutVars>
          <dgm:bulletEnabled val="1"/>
        </dgm:presLayoutVars>
      </dgm:prSet>
      <dgm:spPr/>
    </dgm:pt>
  </dgm:ptLst>
  <dgm:cxnLst>
    <dgm:cxn modelId="{E3FF2B30-9F67-425F-AB02-688D093A615A}" srcId="{FEADB499-157A-4B3D-B1A6-C79733BBBE86}" destId="{6C8D1F77-6D40-4EB2-991B-C8066A635BA1}" srcOrd="0" destOrd="0" parTransId="{BE0604BA-4023-43E1-BF51-05481DC14F5C}" sibTransId="{90BCC00A-1DC8-447F-9694-5D08221C7C59}"/>
    <dgm:cxn modelId="{8ADB9452-417F-494D-9F56-B035F31773F9}" type="presOf" srcId="{FEADB499-157A-4B3D-B1A6-C79733BBBE86}" destId="{5B899DC4-6C6D-4F62-8361-C81B63696B9F}" srcOrd="1" destOrd="0" presId="urn:microsoft.com/office/officeart/2005/8/layout/list1"/>
    <dgm:cxn modelId="{01467C98-4750-426E-BE5E-3CEF94EAE477}" type="presOf" srcId="{FEADB499-157A-4B3D-B1A6-C79733BBBE86}" destId="{8EB1E653-0E25-41B0-B0A4-C2D7BC3106C5}" srcOrd="0" destOrd="0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925EB1CC-4A0C-4F33-A460-73AF0A16C0D8}" type="presOf" srcId="{6C8D1F77-6D40-4EB2-991B-C8066A635BA1}" destId="{766A867A-7466-4AB6-8519-972390FF5887}" srcOrd="0" destOrd="0" presId="urn:microsoft.com/office/officeart/2005/8/layout/list1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C53B1D3B-B3EE-437E-9930-0484B463ABB5}" type="presParOf" srcId="{B630877E-A026-4B0A-B504-7DD287922F8F}" destId="{5823427D-E167-430A-8F6F-D5EBD7E5C331}" srcOrd="0" destOrd="0" presId="urn:microsoft.com/office/officeart/2005/8/layout/list1"/>
    <dgm:cxn modelId="{6684FD6E-A4C4-4AF5-87C8-F076366154A7}" type="presParOf" srcId="{5823427D-E167-430A-8F6F-D5EBD7E5C331}" destId="{8EB1E653-0E25-41B0-B0A4-C2D7BC3106C5}" srcOrd="0" destOrd="0" presId="urn:microsoft.com/office/officeart/2005/8/layout/list1"/>
    <dgm:cxn modelId="{85DF8A0B-99BB-480C-A131-B9B787C0E88A}" type="presParOf" srcId="{5823427D-E167-430A-8F6F-D5EBD7E5C331}" destId="{5B899DC4-6C6D-4F62-8361-C81B63696B9F}" srcOrd="1" destOrd="0" presId="urn:microsoft.com/office/officeart/2005/8/layout/list1"/>
    <dgm:cxn modelId="{4B0FB377-C352-44DA-83E8-75D351A63C8B}" type="presParOf" srcId="{B630877E-A026-4B0A-B504-7DD287922F8F}" destId="{37B7F4E2-25C0-4F54-80BA-F9E9A4589F10}" srcOrd="1" destOrd="0" presId="urn:microsoft.com/office/officeart/2005/8/layout/list1"/>
    <dgm:cxn modelId="{AEFEC8F6-4422-4D2B-97F2-CBD68D5D9046}" type="presParOf" srcId="{B630877E-A026-4B0A-B504-7DD287922F8F}" destId="{766A867A-7466-4AB6-8519-972390FF588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51970C-5996-4B6D-9A6A-6ECE1F05B8C1}" type="doc">
      <dgm:prSet loTypeId="urn:microsoft.com/office/officeart/2008/layout/BendingPictureCaptionList" loCatId="picture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75B4E295-9D45-4DEB-9715-F36F2D0F2ADA}">
      <dgm:prSet phldrT="[Text]"/>
      <dgm:spPr/>
      <dgm:t>
        <a:bodyPr/>
        <a:lstStyle/>
        <a:p>
          <a:r>
            <a:rPr lang="tr-TR" b="1" dirty="0">
              <a:solidFill>
                <a:schemeClr val="tx1"/>
              </a:solidFill>
            </a:rPr>
            <a:t>Nur </a:t>
          </a:r>
          <a:r>
            <a:rPr lang="tr-TR" b="1" dirty="0" err="1">
              <a:solidFill>
                <a:schemeClr val="tx1"/>
              </a:solidFill>
            </a:rPr>
            <a:t>Selcen</a:t>
          </a:r>
          <a:r>
            <a:rPr lang="tr-TR" b="1" dirty="0">
              <a:solidFill>
                <a:schemeClr val="tx1"/>
              </a:solidFill>
            </a:rPr>
            <a:t> KARAASLAN</a:t>
          </a:r>
        </a:p>
        <a:p>
          <a:r>
            <a:rPr lang="tr-TR" b="1" dirty="0">
              <a:solidFill>
                <a:schemeClr val="tx1"/>
              </a:solidFill>
            </a:rPr>
            <a:t>Dr. Öğr. Üyesi</a:t>
          </a:r>
        </a:p>
        <a:p>
          <a:r>
            <a:rPr lang="tr-TR" b="1" dirty="0">
              <a:solidFill>
                <a:schemeClr val="tx1"/>
              </a:solidFill>
            </a:rPr>
            <a:t>Mimarlık</a:t>
          </a:r>
        </a:p>
      </dgm:t>
    </dgm:pt>
    <dgm:pt modelId="{9FAB7F3C-89A4-4A86-A6E8-7FB6CAD19881}" type="parTrans" cxnId="{B0EFE314-ACE1-4895-AADC-9DD361722B66}">
      <dgm:prSet/>
      <dgm:spPr/>
      <dgm:t>
        <a:bodyPr/>
        <a:lstStyle/>
        <a:p>
          <a:endParaRPr lang="tr-TR"/>
        </a:p>
      </dgm:t>
    </dgm:pt>
    <dgm:pt modelId="{3B674590-5F9F-4232-B03E-BC4F078C58CA}" type="sibTrans" cxnId="{B0EFE314-ACE1-4895-AADC-9DD361722B66}">
      <dgm:prSet/>
      <dgm:spPr/>
      <dgm:t>
        <a:bodyPr/>
        <a:lstStyle/>
        <a:p>
          <a:endParaRPr lang="tr-TR"/>
        </a:p>
      </dgm:t>
    </dgm:pt>
    <dgm:pt modelId="{96C14D2D-F11F-45D7-98EB-1D4CB6D0F5A5}" type="pres">
      <dgm:prSet presAssocID="{2151970C-5996-4B6D-9A6A-6ECE1F05B8C1}" presName="Name0" presStyleCnt="0">
        <dgm:presLayoutVars>
          <dgm:dir/>
          <dgm:resizeHandles val="exact"/>
        </dgm:presLayoutVars>
      </dgm:prSet>
      <dgm:spPr/>
    </dgm:pt>
    <dgm:pt modelId="{527A8137-3714-49B2-B74D-0C3E86AD56E5}" type="pres">
      <dgm:prSet presAssocID="{75B4E295-9D45-4DEB-9715-F36F2D0F2ADA}" presName="composite" presStyleCnt="0"/>
      <dgm:spPr/>
    </dgm:pt>
    <dgm:pt modelId="{D2CCF633-32A6-42EF-9984-30696FA37FA1}" type="pres">
      <dgm:prSet presAssocID="{75B4E295-9D45-4DEB-9715-F36F2D0F2ADA}" presName="rect1" presStyleLbl="bgImgPlace1" presStyleIdx="0" presStyleCnt="1"/>
      <dgm:spPr>
        <a:blipFill>
          <a:blip xmlns:r="http://schemas.openxmlformats.org/officeDocument/2006/relationships" r:embed="rId1"/>
          <a:srcRect/>
          <a:stretch>
            <a:fillRect t="-21000" b="-21000"/>
          </a:stretch>
        </a:blipFill>
      </dgm:spPr>
    </dgm:pt>
    <dgm:pt modelId="{B7F1FD56-4778-421B-8151-7A6B68172AC3}" type="pres">
      <dgm:prSet presAssocID="{75B4E295-9D45-4DEB-9715-F36F2D0F2ADA}" presName="wedgeRectCallout1" presStyleLbl="node1" presStyleIdx="0" presStyleCnt="1">
        <dgm:presLayoutVars>
          <dgm:bulletEnabled val="1"/>
        </dgm:presLayoutVars>
      </dgm:prSet>
      <dgm:spPr/>
    </dgm:pt>
  </dgm:ptLst>
  <dgm:cxnLst>
    <dgm:cxn modelId="{B0EFE314-ACE1-4895-AADC-9DD361722B66}" srcId="{2151970C-5996-4B6D-9A6A-6ECE1F05B8C1}" destId="{75B4E295-9D45-4DEB-9715-F36F2D0F2ADA}" srcOrd="0" destOrd="0" parTransId="{9FAB7F3C-89A4-4A86-A6E8-7FB6CAD19881}" sibTransId="{3B674590-5F9F-4232-B03E-BC4F078C58CA}"/>
    <dgm:cxn modelId="{1DF106B4-EFE1-4508-9482-6E6ED6F3A00E}" type="presOf" srcId="{75B4E295-9D45-4DEB-9715-F36F2D0F2ADA}" destId="{B7F1FD56-4778-421B-8151-7A6B68172AC3}" srcOrd="0" destOrd="0" presId="urn:microsoft.com/office/officeart/2008/layout/BendingPictureCaptionList"/>
    <dgm:cxn modelId="{A6D23CFB-63F3-46A7-A59F-2D01EE09E7B0}" type="presOf" srcId="{2151970C-5996-4B6D-9A6A-6ECE1F05B8C1}" destId="{96C14D2D-F11F-45D7-98EB-1D4CB6D0F5A5}" srcOrd="0" destOrd="0" presId="urn:microsoft.com/office/officeart/2008/layout/BendingPictureCaptionList"/>
    <dgm:cxn modelId="{2ECB74BA-6EB2-4D03-9C22-4343BC9E67CA}" type="presParOf" srcId="{96C14D2D-F11F-45D7-98EB-1D4CB6D0F5A5}" destId="{527A8137-3714-49B2-B74D-0C3E86AD56E5}" srcOrd="0" destOrd="0" presId="urn:microsoft.com/office/officeart/2008/layout/BendingPictureCaptionList"/>
    <dgm:cxn modelId="{3763FA42-3A43-4611-BB1E-22CA782D85F8}" type="presParOf" srcId="{527A8137-3714-49B2-B74D-0C3E86AD56E5}" destId="{D2CCF633-32A6-42EF-9984-30696FA37FA1}" srcOrd="0" destOrd="0" presId="urn:microsoft.com/office/officeart/2008/layout/BendingPictureCaptionList"/>
    <dgm:cxn modelId="{3F150657-965E-4213-BE09-32110173130D}" type="presParOf" srcId="{527A8137-3714-49B2-B74D-0C3E86AD56E5}" destId="{B7F1FD56-4778-421B-8151-7A6B68172AC3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514693"/>
          <a:ext cx="10515600" cy="1748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24840" rIns="816127" bIns="2133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3000" kern="1200" dirty="0"/>
            <a:t>Şehir ve Bölge Planlama Bölümü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3000" kern="1200" dirty="0"/>
            <a:t>Peyzaj Mimarlığı Bölümü</a:t>
          </a:r>
        </a:p>
      </dsp:txBody>
      <dsp:txXfrm>
        <a:off x="0" y="514693"/>
        <a:ext cx="10515600" cy="1748250"/>
      </dsp:txXfrm>
    </dsp:sp>
    <dsp:sp modelId="{5B899DC4-6C6D-4F62-8361-C81B63696B9F}">
      <dsp:nvSpPr>
        <dsp:cNvPr id="0" name=""/>
        <dsp:cNvSpPr/>
      </dsp:nvSpPr>
      <dsp:spPr>
        <a:xfrm>
          <a:off x="525780" y="71893"/>
          <a:ext cx="7360920" cy="8856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 dirty="0"/>
            <a:t>Aktif (öğrenci alımına açık) olanlar</a:t>
          </a:r>
        </a:p>
      </dsp:txBody>
      <dsp:txXfrm>
        <a:off x="569011" y="115124"/>
        <a:ext cx="7274458" cy="799138"/>
      </dsp:txXfrm>
    </dsp:sp>
    <dsp:sp modelId="{11B6E6A6-6A89-411E-A453-83E718BCC102}">
      <dsp:nvSpPr>
        <dsp:cNvPr id="0" name=""/>
        <dsp:cNvSpPr/>
      </dsp:nvSpPr>
      <dsp:spPr>
        <a:xfrm>
          <a:off x="0" y="2867743"/>
          <a:ext cx="10515600" cy="1748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24840" rIns="816127" bIns="2133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3000" kern="1200" dirty="0"/>
            <a:t>Mimarlık Bölümü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3000" kern="1200" dirty="0"/>
            <a:t>Grafik Tasarım Bölümü</a:t>
          </a:r>
        </a:p>
      </dsp:txBody>
      <dsp:txXfrm>
        <a:off x="0" y="2867743"/>
        <a:ext cx="10515600" cy="1748250"/>
      </dsp:txXfrm>
    </dsp:sp>
    <dsp:sp modelId="{88770953-0D09-4C4C-A4C8-FE540DCAC999}">
      <dsp:nvSpPr>
        <dsp:cNvPr id="0" name=""/>
        <dsp:cNvSpPr/>
      </dsp:nvSpPr>
      <dsp:spPr>
        <a:xfrm>
          <a:off x="525780" y="2424943"/>
          <a:ext cx="7360920" cy="8856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 dirty="0"/>
            <a:t>Pasif (öğrenci alımına kapalı) olanlar</a:t>
          </a:r>
        </a:p>
      </dsp:txBody>
      <dsp:txXfrm>
        <a:off x="569011" y="2468174"/>
        <a:ext cx="7274458" cy="7991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390562"/>
          <a:ext cx="8439912" cy="1417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5031" tIns="520700" rIns="655031" bIns="17780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2500" kern="1200" dirty="0"/>
            <a:t>Şehir ve Bölge Planlama Anabilim Dalı / Kentsel Tasarım Programı</a:t>
          </a:r>
        </a:p>
      </dsp:txBody>
      <dsp:txXfrm>
        <a:off x="0" y="390562"/>
        <a:ext cx="8439912" cy="1417500"/>
      </dsp:txXfrm>
    </dsp:sp>
    <dsp:sp modelId="{5B899DC4-6C6D-4F62-8361-C81B63696B9F}">
      <dsp:nvSpPr>
        <dsp:cNvPr id="0" name=""/>
        <dsp:cNvSpPr/>
      </dsp:nvSpPr>
      <dsp:spPr>
        <a:xfrm>
          <a:off x="421995" y="21562"/>
          <a:ext cx="5907938" cy="7380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306" tIns="0" rIns="223306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500" kern="1200" dirty="0"/>
            <a:t>Yüksek Lisans</a:t>
          </a:r>
        </a:p>
      </dsp:txBody>
      <dsp:txXfrm>
        <a:off x="458021" y="57588"/>
        <a:ext cx="5835886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CF633-32A6-42EF-9984-30696FA37FA1}">
      <dsp:nvSpPr>
        <dsp:cNvPr id="0" name=""/>
        <dsp:cNvSpPr/>
      </dsp:nvSpPr>
      <dsp:spPr>
        <a:xfrm>
          <a:off x="1990074" y="8"/>
          <a:ext cx="3201652" cy="2561321"/>
        </a:xfrm>
        <a:prstGeom prst="rect">
          <a:avLst/>
        </a:prstGeom>
        <a:blipFill>
          <a:blip xmlns:r="http://schemas.openxmlformats.org/officeDocument/2006/relationships" r:embed="rId1"/>
          <a:srcRect/>
          <a:stretch>
            <a:fillRect t="-21000" b="-21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7F1FD56-4778-421B-8151-7A6B68172AC3}">
      <dsp:nvSpPr>
        <dsp:cNvPr id="0" name=""/>
        <dsp:cNvSpPr/>
      </dsp:nvSpPr>
      <dsp:spPr>
        <a:xfrm>
          <a:off x="2278222" y="2305198"/>
          <a:ext cx="2849470" cy="896462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400" b="1" kern="1200" dirty="0">
              <a:solidFill>
                <a:schemeClr val="tx1"/>
              </a:solidFill>
            </a:rPr>
            <a:t>Nur </a:t>
          </a:r>
          <a:r>
            <a:rPr lang="tr-TR" sz="1400" b="1" kern="1200" dirty="0" err="1">
              <a:solidFill>
                <a:schemeClr val="tx1"/>
              </a:solidFill>
            </a:rPr>
            <a:t>Selcen</a:t>
          </a:r>
          <a:r>
            <a:rPr lang="tr-TR" sz="1400" b="1" kern="1200" dirty="0">
              <a:solidFill>
                <a:schemeClr val="tx1"/>
              </a:solidFill>
            </a:rPr>
            <a:t> KARAASLAN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400" b="1" kern="1200" dirty="0">
              <a:solidFill>
                <a:schemeClr val="tx1"/>
              </a:solidFill>
            </a:rPr>
            <a:t>Dr. Öğr. Üyesi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400" b="1" kern="1200" dirty="0">
              <a:solidFill>
                <a:schemeClr val="tx1"/>
              </a:solidFill>
            </a:rPr>
            <a:t>Mimarlık</a:t>
          </a:r>
        </a:p>
      </dsp:txBody>
      <dsp:txXfrm>
        <a:off x="2278222" y="2305198"/>
        <a:ext cx="2849470" cy="896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8429B-EE59-41F7-B954-F180555A2C09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BF735-C093-4715-9A24-46B2B7FBDA8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2699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EE40C9-8050-7B84-0DCE-6B11CDA80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>
            <a:extLst>
              <a:ext uri="{FF2B5EF4-FFF2-40B4-BE49-F238E27FC236}">
                <a16:creationId xmlns:a16="http://schemas.microsoft.com/office/drawing/2014/main" id="{9C4E99CC-A89F-D658-C854-BBBEC9A95A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7A7E15AE-43C5-44F9-973C-B9FF612ED3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C46892B5-4DF3-562D-0D1B-A703CE9D61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76638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54783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A42B2-82C7-39F0-F01B-6AC6C8501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>
            <a:extLst>
              <a:ext uri="{FF2B5EF4-FFF2-40B4-BE49-F238E27FC236}">
                <a16:creationId xmlns:a16="http://schemas.microsoft.com/office/drawing/2014/main" id="{B16CC1CC-2193-42AA-1632-4BFBF01058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20C64D45-E701-D84E-2E6D-FE68B192C1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7013D2E2-2F3E-EAD4-861E-54AD4D908F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44932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44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1390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8175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7491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72014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19300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3205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0408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15009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10442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simgeyi tıklatın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5371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55926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82612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B4C3A-F7FA-1AFD-DA77-03CE8F0B79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63700" y="625987"/>
            <a:ext cx="7264400" cy="358156"/>
          </a:xfrm>
        </p:spPr>
        <p:txBody>
          <a:bodyPr>
            <a:normAutofit/>
          </a:bodyPr>
          <a:lstStyle>
            <a:lvl1pPr algn="ctr">
              <a:defRPr sz="2200" b="1"/>
            </a:lvl1pPr>
          </a:lstStyle>
          <a:p>
            <a:r>
              <a:rPr lang="tr-TR" dirty="0"/>
              <a:t>BİRİM YÖNETİMİ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0D2068-4533-54BB-128A-8F3C3786D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26A481-76F4-4D93-3375-A7C748233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A76DFE-4A56-BA20-568A-A7795D1A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1D3786B-5DA8-BB80-3398-76C68A3F4CAB}"/>
              </a:ext>
            </a:extLst>
          </p:cNvPr>
          <p:cNvSpPr/>
          <p:nvPr/>
        </p:nvSpPr>
        <p:spPr>
          <a:xfrm>
            <a:off x="4189128" y="3111652"/>
            <a:ext cx="2213544" cy="404659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587F53-7D96-22EA-F7F0-03C5BC7B0799}"/>
              </a:ext>
            </a:extLst>
          </p:cNvPr>
          <p:cNvSpPr>
            <a:spLocks noChangeAspect="1"/>
          </p:cNvSpPr>
          <p:nvPr/>
        </p:nvSpPr>
        <p:spPr>
          <a:xfrm>
            <a:off x="4412857" y="1020837"/>
            <a:ext cx="1539319" cy="2082111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BCDA8D7-10EC-A266-FF4B-726BECBB37C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97499" y="3110089"/>
            <a:ext cx="2159748" cy="38010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(Dekan)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632F21A-A4B9-AE03-D0B7-90D9C8127E7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63101" y="1026414"/>
            <a:ext cx="1489075" cy="2057556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7601A60-E7AF-2A68-DF40-E7A228F661D9}"/>
              </a:ext>
            </a:extLst>
          </p:cNvPr>
          <p:cNvGrpSpPr/>
          <p:nvPr/>
        </p:nvGrpSpPr>
        <p:grpSpPr>
          <a:xfrm>
            <a:off x="849206" y="3632068"/>
            <a:ext cx="2213544" cy="2418810"/>
            <a:chOff x="4151792" y="1113007"/>
            <a:chExt cx="2329566" cy="2509299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183A604-EAE7-AF05-9667-E769186EFC0B}"/>
                </a:ext>
              </a:extLst>
            </p:cNvPr>
            <p:cNvSpPr/>
            <p:nvPr/>
          </p:nvSpPr>
          <p:spPr>
            <a:xfrm>
              <a:off x="4151792" y="3202509"/>
              <a:ext cx="2329566" cy="419797"/>
            </a:xfrm>
            <a:custGeom>
              <a:avLst/>
              <a:gdLst>
                <a:gd name="connsiteX0" fmla="*/ 0 w 4674474"/>
                <a:gd name="connsiteY0" fmla="*/ 0 h 2372430"/>
                <a:gd name="connsiteX1" fmla="*/ 4674474 w 4674474"/>
                <a:gd name="connsiteY1" fmla="*/ 0 h 2372430"/>
                <a:gd name="connsiteX2" fmla="*/ 4674474 w 4674474"/>
                <a:gd name="connsiteY2" fmla="*/ 2372430 h 2372430"/>
                <a:gd name="connsiteX3" fmla="*/ 0 w 4674474"/>
                <a:gd name="connsiteY3" fmla="*/ 2372430 h 2372430"/>
                <a:gd name="connsiteX4" fmla="*/ 0 w 4674474"/>
                <a:gd name="connsiteY4" fmla="*/ 0 h 2372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74474" h="2372430">
                  <a:moveTo>
                    <a:pt x="0" y="0"/>
                  </a:moveTo>
                  <a:lnTo>
                    <a:pt x="4674474" y="0"/>
                  </a:lnTo>
                  <a:lnTo>
                    <a:pt x="4674474" y="2372430"/>
                  </a:lnTo>
                  <a:lnTo>
                    <a:pt x="0" y="23724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04973" tIns="41275" rIns="41275" bIns="41275" numCol="1" spcCol="1270" anchor="ctr" anchorCtr="0">
              <a:noAutofit/>
            </a:bodyPr>
            <a:lstStyle/>
            <a:p>
              <a:pPr marL="0" lvl="0" indent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tr-TR" sz="1200" kern="1200" dirty="0">
                <a:solidFill>
                  <a:schemeClr val="tx1"/>
                </a:solidFill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3847F1D-B611-C8EE-873C-21588E52E8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3012" y="1113007"/>
              <a:ext cx="1567124" cy="2089500"/>
            </a:xfrm>
            <a:prstGeom prst="rect">
              <a:avLst/>
            </a:prstGeom>
            <a:solidFill>
              <a:schemeClr val="accent1">
                <a:tint val="50000"/>
                <a:hueOff val="0"/>
                <a:satOff val="0"/>
                <a:lumOff val="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wrap="none"/>
            <a:lstStyle/>
            <a:p>
              <a:endParaRPr lang="tr-TR" dirty="0"/>
            </a:p>
          </p:txBody>
        </p:sp>
      </p:grpSp>
      <p:sp>
        <p:nvSpPr>
          <p:cNvPr id="23" name="Picture Placeholder 18">
            <a:extLst>
              <a:ext uri="{FF2B5EF4-FFF2-40B4-BE49-F238E27FC236}">
                <a16:creationId xmlns:a16="http://schemas.microsoft.com/office/drawing/2014/main" id="{515CEA9B-69CA-EE24-37E0-227A78822F8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227419" y="3650615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CCA753CD-9636-50B5-F337-D84B921DA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03002" y="5677622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 Yardımcı)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2E1F4A0-7C7C-8899-DCDC-39267D5F630E}"/>
              </a:ext>
            </a:extLst>
          </p:cNvPr>
          <p:cNvSpPr/>
          <p:nvPr userDrawn="1"/>
        </p:nvSpPr>
        <p:spPr>
          <a:xfrm>
            <a:off x="4189592" y="5642257"/>
            <a:ext cx="2213544" cy="404658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FC9082-5B64-D921-4B6C-8EE62C14E132}"/>
              </a:ext>
            </a:extLst>
          </p:cNvPr>
          <p:cNvSpPr>
            <a:spLocks noChangeAspect="1"/>
          </p:cNvSpPr>
          <p:nvPr userDrawn="1"/>
        </p:nvSpPr>
        <p:spPr>
          <a:xfrm>
            <a:off x="4551826" y="3628106"/>
            <a:ext cx="1489075" cy="2014150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79581952-53C9-2848-D9CB-0083DB10890E}"/>
              </a:ext>
            </a:extLst>
          </p:cNvPr>
          <p:cNvSpPr/>
          <p:nvPr userDrawn="1"/>
        </p:nvSpPr>
        <p:spPr>
          <a:xfrm>
            <a:off x="7529978" y="5652066"/>
            <a:ext cx="2213544" cy="404658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455CDC7-E362-78F1-ABC6-8DC057371DCC}"/>
              </a:ext>
            </a:extLst>
          </p:cNvPr>
          <p:cNvSpPr>
            <a:spLocks noChangeAspect="1"/>
          </p:cNvSpPr>
          <p:nvPr userDrawn="1"/>
        </p:nvSpPr>
        <p:spPr>
          <a:xfrm>
            <a:off x="7892212" y="3637915"/>
            <a:ext cx="1489075" cy="2014150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 dirty="0"/>
          </a:p>
        </p:txBody>
      </p:sp>
      <p:sp>
        <p:nvSpPr>
          <p:cNvPr id="31" name="Picture Placeholder 18">
            <a:extLst>
              <a:ext uri="{FF2B5EF4-FFF2-40B4-BE49-F238E27FC236}">
                <a16:creationId xmlns:a16="http://schemas.microsoft.com/office/drawing/2014/main" id="{AE3CE188-D0B5-266E-FFE9-8352C510734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551362" y="3643605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32" name="Text Placeholder 16">
            <a:extLst>
              <a:ext uri="{FF2B5EF4-FFF2-40B4-BE49-F238E27FC236}">
                <a16:creationId xmlns:a16="http://schemas.microsoft.com/office/drawing/2014/main" id="{2A99479B-C304-B828-C831-1F64997B459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242924" y="5652065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 Yardımcı)</a:t>
            </a:r>
          </a:p>
        </p:txBody>
      </p:sp>
      <p:sp>
        <p:nvSpPr>
          <p:cNvPr id="33" name="Picture Placeholder 18">
            <a:extLst>
              <a:ext uri="{FF2B5EF4-FFF2-40B4-BE49-F238E27FC236}">
                <a16:creationId xmlns:a16="http://schemas.microsoft.com/office/drawing/2014/main" id="{C9377410-F1B0-DA3F-2066-A9FFE09A37D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891284" y="3643040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34" name="Text Placeholder 16">
            <a:extLst>
              <a:ext uri="{FF2B5EF4-FFF2-40B4-BE49-F238E27FC236}">
                <a16:creationId xmlns:a16="http://schemas.microsoft.com/office/drawing/2014/main" id="{A2DDAA7F-E187-498D-D0C7-15285666404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582846" y="5651500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(Fakülte Sekreteri)</a:t>
            </a:r>
          </a:p>
        </p:txBody>
      </p: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1EC2A9CE-13AB-A9B1-6BB3-159C1E5606B9}"/>
              </a:ext>
            </a:extLst>
          </p:cNvPr>
          <p:cNvCxnSpPr>
            <a:stCxn id="17" idx="1"/>
            <a:endCxn id="23" idx="0"/>
          </p:cNvCxnSpPr>
          <p:nvPr userDrawn="1"/>
        </p:nvCxnSpPr>
        <p:spPr>
          <a:xfrm rot="10800000" flipV="1">
            <a:off x="1953561" y="3300141"/>
            <a:ext cx="2243939" cy="350474"/>
          </a:xfrm>
          <a:prstGeom prst="bentConnector2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1CAD0E2E-ABC0-AB7B-78BB-C382DD7BA892}"/>
              </a:ext>
            </a:extLst>
          </p:cNvPr>
          <p:cNvCxnSpPr>
            <a:stCxn id="17" idx="3"/>
            <a:endCxn id="33" idx="0"/>
          </p:cNvCxnSpPr>
          <p:nvPr userDrawn="1"/>
        </p:nvCxnSpPr>
        <p:spPr>
          <a:xfrm>
            <a:off x="6357247" y="3300141"/>
            <a:ext cx="2260178" cy="342899"/>
          </a:xfrm>
          <a:prstGeom prst="bentConnector2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83D98A2-E5DD-2270-021B-D646862CDA4D}"/>
              </a:ext>
            </a:extLst>
          </p:cNvPr>
          <p:cNvCxnSpPr>
            <a:cxnSpLocks/>
            <a:stCxn id="17" idx="2"/>
            <a:endCxn id="31" idx="0"/>
          </p:cNvCxnSpPr>
          <p:nvPr userDrawn="1"/>
        </p:nvCxnSpPr>
        <p:spPr>
          <a:xfrm>
            <a:off x="5277373" y="3490192"/>
            <a:ext cx="130" cy="153413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142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BEC9E-C025-B5A8-B393-8ECC0C63F6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00200" y="520700"/>
            <a:ext cx="9753600" cy="571500"/>
          </a:xfrm>
        </p:spPr>
        <p:txBody>
          <a:bodyPr>
            <a:normAutofit/>
          </a:bodyPr>
          <a:lstStyle>
            <a:lvl1pPr>
              <a:defRPr sz="2200" b="1"/>
            </a:lvl1pPr>
          </a:lstStyle>
          <a:p>
            <a:r>
              <a:rPr lang="tr-TR" dirty="0"/>
              <a:t>Bölüm Adını Giriniz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1BE0CC-7CCD-4147-530D-0CE4AF4A5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3DAF8F-8AD9-FEE2-3609-ECCFC4157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564CCE-F816-5827-1BA5-596AB8D1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7FE6A1BB-6F5B-2BD5-F9EB-7CC965E8C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7080" y="1213945"/>
            <a:ext cx="10376719" cy="4782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</p:spTree>
    <p:extLst>
      <p:ext uri="{BB962C8B-B14F-4D97-AF65-F5344CB8AC3E}">
        <p14:creationId xmlns:p14="http://schemas.microsoft.com/office/powerpoint/2010/main" val="3677042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288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527858" y="365126"/>
            <a:ext cx="7384648" cy="931240"/>
          </a:xfrm>
        </p:spPr>
        <p:txBody>
          <a:bodyPr>
            <a:normAutofit/>
          </a:bodyPr>
          <a:lstStyle>
            <a:lvl1pPr>
              <a:defRPr sz="2800" b="1"/>
            </a:lvl1pPr>
          </a:lstStyle>
          <a:p>
            <a:r>
              <a:rPr lang="tr-TR" dirty="0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6558023" cy="2257426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74D9B14-7015-ADBC-A90D-AD5DF240DB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0938" y="1389063"/>
            <a:ext cx="4548187" cy="2257425"/>
          </a:xfrm>
        </p:spPr>
        <p:txBody>
          <a:bodyPr/>
          <a:lstStyle/>
          <a:p>
            <a:endParaRPr lang="tr-TR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1C8E58E9-D56D-D03A-35DC-FEC4509EF57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500938" y="3718830"/>
            <a:ext cx="4548187" cy="2257425"/>
          </a:xfrm>
        </p:spPr>
        <p:txBody>
          <a:bodyPr/>
          <a:lstStyle/>
          <a:p>
            <a:endParaRPr lang="tr-TR"/>
          </a:p>
        </p:txBody>
      </p:sp>
      <p:sp>
        <p:nvSpPr>
          <p:cNvPr id="10" name="İçerik Yer Tutucusu 2">
            <a:extLst>
              <a:ext uri="{FF2B5EF4-FFF2-40B4-BE49-F238E27FC236}">
                <a16:creationId xmlns:a16="http://schemas.microsoft.com/office/drawing/2014/main" id="{A5E6595E-2D1F-8D21-E35E-EFBF20D5D668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38199" y="3718829"/>
            <a:ext cx="6558023" cy="2257426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</p:spTree>
    <p:extLst>
      <p:ext uri="{BB962C8B-B14F-4D97-AF65-F5344CB8AC3E}">
        <p14:creationId xmlns:p14="http://schemas.microsoft.com/office/powerpoint/2010/main" val="261066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99318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3679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5910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26371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8562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14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75245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13626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312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62BFA-4C2C-4A38-AADE-FD7585A05BA6}" type="datetimeFigureOut">
              <a:rPr lang="tr-TR" smtClean="0"/>
              <a:t>22.04.2025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4653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197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4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522284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3200" b="1" noProof="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tr-TR" sz="4000" b="1" dirty="0">
                <a:solidFill>
                  <a:prstClr val="black">
                    <a:lumMod val="85000"/>
                    <a:lumOff val="15000"/>
                  </a:prstClr>
                </a:solidFill>
                <a:cs typeface="Times New Roman" panose="02020603050405020304" pitchFamily="18" charset="0"/>
              </a:rPr>
              <a:t>GÜZEL SANATLAR VE TASARIM </a:t>
            </a:r>
            <a:r>
              <a:rPr kumimoji="0" lang="tr-TR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Times New Roman" panose="02020603050405020304" pitchFamily="18" charset="0"/>
              </a:rPr>
              <a:t>FAKÜLTESİ </a:t>
            </a:r>
          </a:p>
        </p:txBody>
      </p:sp>
      <p:sp>
        <p:nvSpPr>
          <p:cNvPr id="7" name="Dikdörtgen 6"/>
          <p:cNvSpPr/>
          <p:nvPr/>
        </p:nvSpPr>
        <p:spPr>
          <a:xfrm>
            <a:off x="3784803" y="4687372"/>
            <a:ext cx="400725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800" b="1" dirty="0">
                <a:solidFill>
                  <a:prstClr val="black">
                    <a:lumMod val="85000"/>
                    <a:lumOff val="15000"/>
                  </a:prstClr>
                </a:solidFill>
                <a:cs typeface="Times New Roman" panose="02020603050405020304" pitchFamily="18" charset="0"/>
              </a:rPr>
              <a:t>2025 Yılı Brifing Toplantısı</a:t>
            </a:r>
          </a:p>
          <a:p>
            <a:pPr algn="ctr"/>
            <a:r>
              <a:rPr lang="tr-TR" sz="2800" b="1" dirty="0">
                <a:solidFill>
                  <a:prstClr val="black">
                    <a:lumMod val="85000"/>
                    <a:lumOff val="15000"/>
                  </a:prstClr>
                </a:solidFill>
                <a:cs typeface="Times New Roman" panose="02020603050405020304" pitchFamily="18" charset="0"/>
              </a:rPr>
              <a:t>22.04.2025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875607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6898-63E9-644E-C967-2037EE938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Misyon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71540-89FF-6CC1-1347-C91D8A92F5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963"/>
            <a:ext cx="10651958" cy="2257426"/>
          </a:xfrm>
        </p:spPr>
        <p:txBody>
          <a:bodyPr/>
          <a:lstStyle/>
          <a:p>
            <a:pPr marL="0" indent="0" algn="just">
              <a:buNone/>
            </a:pPr>
            <a:endParaRPr lang="tr-TR" b="0" i="0" dirty="0">
              <a:solidFill>
                <a:srgbClr val="333333"/>
              </a:solidFill>
              <a:effectLst/>
              <a:latin typeface="din_trregular"/>
            </a:endParaRPr>
          </a:p>
          <a:p>
            <a:pPr marL="0" indent="0" algn="just">
              <a:buNone/>
            </a:pPr>
            <a:r>
              <a:rPr lang="tr-TR" b="0" i="0" dirty="0">
                <a:solidFill>
                  <a:srgbClr val="333333"/>
                </a:solidFill>
                <a:effectLst/>
                <a:latin typeface="din_trregular"/>
              </a:rPr>
              <a:t>Evrensel değerlere sahip, sanat, tasarım, iletişim ve teknolojinin birlikteliğini benimsemiş, çağdaş, yenilikçi ve sorumluluk sahibi bireyler yetiştirmektir.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80216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1D34E-C33F-70F4-E89F-3504E8DC5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Vizyon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F51EA-936F-91BB-5FF0-44A7E249E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963"/>
            <a:ext cx="10327105" cy="2257426"/>
          </a:xfrm>
        </p:spPr>
        <p:txBody>
          <a:bodyPr/>
          <a:lstStyle/>
          <a:p>
            <a:pPr marL="0" indent="0" algn="just">
              <a:buNone/>
            </a:pPr>
            <a:endParaRPr lang="tr-TR" b="0" i="0" dirty="0">
              <a:solidFill>
                <a:srgbClr val="333333"/>
              </a:solidFill>
              <a:effectLst/>
              <a:latin typeface="din_trregular"/>
            </a:endParaRPr>
          </a:p>
          <a:p>
            <a:pPr marL="0" indent="0" algn="just">
              <a:buNone/>
            </a:pPr>
            <a:r>
              <a:rPr lang="tr-TR" b="0" i="0" dirty="0">
                <a:solidFill>
                  <a:srgbClr val="333333"/>
                </a:solidFill>
                <a:effectLst/>
                <a:latin typeface="din_trregular"/>
              </a:rPr>
              <a:t>Evrensel değerleri yaşatan, akademik ve sanatsal faaliyetleri ile ulusal ve uluslararası platformlarda önde gelen kurumlarından biri olmaktır.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09752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338A51-BCA6-F98A-E85C-D57166EECA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tr-TR" dirty="0"/>
              <a:t>Prof. Dr. Mustafa KAHYAOĞLU</a:t>
            </a:r>
          </a:p>
        </p:txBody>
      </p:sp>
      <p:pic>
        <p:nvPicPr>
          <p:cNvPr id="18" name="Resim Yer Tutucusu 17" descr="bayrak, iç mekan, kişi, şahıs, giyi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6958CDFB-3578-D8F5-841A-9DEBBA84530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86" r="21170"/>
          <a:stretch/>
        </p:blipFill>
        <p:spPr>
          <a:xfrm>
            <a:off x="4419601" y="1026414"/>
            <a:ext cx="1532576" cy="2057556"/>
          </a:xfrm>
        </p:spPr>
      </p:pic>
      <p:pic>
        <p:nvPicPr>
          <p:cNvPr id="16" name="Resim Yer Tutucusu 15" descr="giyim, kişi, şahıs, insan yüzü, çiçek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4681CBBD-B919-9A97-6CA7-F8F3B961FE8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r="8798"/>
          <a:stretch>
            <a:fillRect/>
          </a:stretch>
        </p:blipFill>
        <p:spPr>
          <a:xfrm>
            <a:off x="1227419" y="3624023"/>
            <a:ext cx="1471509" cy="2035052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57D2BD2-34F2-5E6B-FE13-8ECF76DB80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/>
              <a:t>Dr. Öğr. Üyesi Nur </a:t>
            </a:r>
            <a:r>
              <a:rPr lang="tr-TR" dirty="0" err="1"/>
              <a:t>Selcen</a:t>
            </a:r>
            <a:r>
              <a:rPr lang="tr-TR" dirty="0"/>
              <a:t> KARAASLAN</a:t>
            </a:r>
          </a:p>
        </p:txBody>
      </p:sp>
      <p:pic>
        <p:nvPicPr>
          <p:cNvPr id="14" name="Resim Yer Tutucusu 13" descr="giyim, insan yüzü, kişi, şahıs, gülümsemek, gülüş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EB55CD78-AF61-FB85-980C-338917455EF9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" b="1367"/>
          <a:stretch>
            <a:fillRect/>
          </a:stretch>
        </p:blipFill>
        <p:spPr>
          <a:xfrm>
            <a:off x="4551362" y="3594915"/>
            <a:ext cx="1487488" cy="2057150"/>
          </a:xfr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3A7A8B4-DB11-00FF-DEB5-E0A17EE306D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>
            <a:normAutofit/>
          </a:bodyPr>
          <a:lstStyle/>
          <a:p>
            <a:r>
              <a:rPr lang="tr-TR" dirty="0"/>
              <a:t>Dr. Öğr. Üyesi Eda KOÇAK</a:t>
            </a:r>
          </a:p>
        </p:txBody>
      </p:sp>
      <p:pic>
        <p:nvPicPr>
          <p:cNvPr id="12" name="Resim Yer Tutucusu 11" descr="iç mekan, duvar, mobilya, ofis binası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4188FE27-3187-3473-59EC-44130478A691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98" r="27698"/>
          <a:stretch>
            <a:fillRect/>
          </a:stretch>
        </p:blipFill>
        <p:spPr>
          <a:xfrm>
            <a:off x="7891284" y="3592347"/>
            <a:ext cx="1488936" cy="2059153"/>
          </a:xfr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A0178EE-30DE-4FA0-018D-29D3C3F223C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tr-TR" dirty="0"/>
              <a:t>Yunus ASLAN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4BDD85CA-53F2-A860-F6B0-C1F41316DEB6}"/>
              </a:ext>
            </a:extLst>
          </p:cNvPr>
          <p:cNvSpPr txBox="1"/>
          <p:nvPr/>
        </p:nvSpPr>
        <p:spPr>
          <a:xfrm>
            <a:off x="4053841" y="60664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2400" dirty="0"/>
              <a:t>BİRİM YÖNETİMİ</a:t>
            </a:r>
          </a:p>
        </p:txBody>
      </p:sp>
    </p:spTree>
    <p:extLst>
      <p:ext uri="{BB962C8B-B14F-4D97-AF65-F5344CB8AC3E}">
        <p14:creationId xmlns:p14="http://schemas.microsoft.com/office/powerpoint/2010/main" val="668308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9ABA83-BCA4-E7C7-7A1F-F18503F04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F95B1-7819-69A5-F2DC-513B5E3AD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İDARİ PERSONELİMİZ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6F330B6-CAD6-E91A-C709-F4D0324464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9924564"/>
              </p:ext>
            </p:extLst>
          </p:nvPr>
        </p:nvGraphicFramePr>
        <p:xfrm>
          <a:off x="1323109" y="1296366"/>
          <a:ext cx="7589397" cy="2205720"/>
        </p:xfrm>
        <a:graphic>
          <a:graphicData uri="http://schemas.openxmlformats.org/drawingml/2006/table">
            <a:tbl>
              <a:tblPr firstRow="1" bandRow="1">
                <a:tableStyleId>{EB9631B5-78F2-41C9-869B-9F39066F8104}</a:tableStyleId>
              </a:tblPr>
              <a:tblGrid>
                <a:gridCol w="2527180">
                  <a:extLst>
                    <a:ext uri="{9D8B030D-6E8A-4147-A177-3AD203B41FA5}">
                      <a16:colId xmlns:a16="http://schemas.microsoft.com/office/drawing/2014/main" val="3834614422"/>
                    </a:ext>
                  </a:extLst>
                </a:gridCol>
                <a:gridCol w="5062217">
                  <a:extLst>
                    <a:ext uri="{9D8B030D-6E8A-4147-A177-3AD203B41FA5}">
                      <a16:colId xmlns:a16="http://schemas.microsoft.com/office/drawing/2014/main" val="200479393"/>
                    </a:ext>
                  </a:extLst>
                </a:gridCol>
              </a:tblGrid>
              <a:tr h="367620">
                <a:tc>
                  <a:txBody>
                    <a:bodyPr/>
                    <a:lstStyle/>
                    <a:p>
                      <a:r>
                        <a:rPr lang="tr-TR" dirty="0"/>
                        <a:t>Adı SOYADI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GÖREVİ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075536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r>
                        <a:rPr lang="tr-TR" dirty="0"/>
                        <a:t>Yunus ASLAN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FAKÜLTE SEKRETERİ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042307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r>
                        <a:rPr lang="tr-TR" dirty="0"/>
                        <a:t>Veysel TUFAN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ÖĞRENCİ İŞLERİ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0324419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r>
                        <a:rPr lang="tr-TR" dirty="0"/>
                        <a:t>Bedrettin SİĞA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YAZI İŞLERİ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317930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r>
                        <a:rPr lang="tr-TR" dirty="0"/>
                        <a:t>Yusuf İLHAN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MUTEMET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854937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r>
                        <a:rPr lang="tr-TR" dirty="0"/>
                        <a:t>Münevver TEKEŞ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35914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4175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D6E77-EEA9-8099-D368-A0024A706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BÖLÜMLERİMİZ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B68DAFF-05D4-83F0-BC2D-AF57B941CE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5872529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17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4E73F-51A0-97B3-AF05-ECFA4F7BB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MİMARLIK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9504C8E1-CC2C-A6F0-1499-C523EBEE58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9495098"/>
              </p:ext>
            </p:extLst>
          </p:nvPr>
        </p:nvGraphicFramePr>
        <p:xfrm>
          <a:off x="838200" y="1389063"/>
          <a:ext cx="4140199" cy="39042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06917C60-9620-CD96-14CE-72898864C3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2620897"/>
              </p:ext>
            </p:extLst>
          </p:nvPr>
        </p:nvGraphicFramePr>
        <p:xfrm>
          <a:off x="6211530" y="1389062"/>
          <a:ext cx="4212630" cy="4016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62862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165D9-65EF-CCDE-765F-B86E6D3B7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EC12E-BEE8-7515-A2E8-3B1EB2FDE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ŞEHİR VE BÖLGE PLANLAMA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3D59065B-6751-432B-FE3A-364E3C3BDC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56349"/>
              </p:ext>
            </p:extLst>
          </p:nvPr>
        </p:nvGraphicFramePr>
        <p:xfrm>
          <a:off x="838200" y="1389063"/>
          <a:ext cx="4343399" cy="3823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C372FE89-D75C-E36C-EC55-8AD4148849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5577075"/>
              </p:ext>
            </p:extLst>
          </p:nvPr>
        </p:nvGraphicFramePr>
        <p:xfrm>
          <a:off x="6211530" y="1389062"/>
          <a:ext cx="4121190" cy="3731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42458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PEYZAJ MİMARLIĞI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4633107"/>
              </p:ext>
            </p:extLst>
          </p:nvPr>
        </p:nvGraphicFramePr>
        <p:xfrm>
          <a:off x="838200" y="1389063"/>
          <a:ext cx="4505959" cy="3762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1782349"/>
              </p:ext>
            </p:extLst>
          </p:nvPr>
        </p:nvGraphicFramePr>
        <p:xfrm>
          <a:off x="6211530" y="1389062"/>
          <a:ext cx="4649510" cy="38026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17087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1377CF-CADE-413C-BDC0-58D7741FC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906A3-0281-F027-9921-0CD1D08BB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GRAFİK TASARIM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68F94D60-1DB4-CF10-9145-5A54172576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736409"/>
              </p:ext>
            </p:extLst>
          </p:nvPr>
        </p:nvGraphicFramePr>
        <p:xfrm>
          <a:off x="838200" y="1389063"/>
          <a:ext cx="4404359" cy="3802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46395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GSTF  Toplam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1389310"/>
              </p:ext>
            </p:extLst>
          </p:nvPr>
        </p:nvGraphicFramePr>
        <p:xfrm>
          <a:off x="838200" y="1389063"/>
          <a:ext cx="4505959" cy="3762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5749831"/>
              </p:ext>
            </p:extLst>
          </p:nvPr>
        </p:nvGraphicFramePr>
        <p:xfrm>
          <a:off x="6211530" y="1389062"/>
          <a:ext cx="4761270" cy="3995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10699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5A384-E286-D197-2F0A-6D5912856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8CFAA6F-4D10-6851-C5A2-784F449E6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Fakültenin Öne Çıkan Özellikleri</a:t>
            </a:r>
          </a:p>
        </p:txBody>
      </p:sp>
      <p:sp>
        <p:nvSpPr>
          <p:cNvPr id="7" name="Rectangle 28">
            <a:extLst>
              <a:ext uri="{FF2B5EF4-FFF2-40B4-BE49-F238E27FC236}">
                <a16:creationId xmlns:a16="http://schemas.microsoft.com/office/drawing/2014/main" id="{276ECC2A-5DB7-7273-567B-EC2F04C0221B}"/>
              </a:ext>
            </a:extLst>
          </p:cNvPr>
          <p:cNvSpPr/>
          <p:nvPr/>
        </p:nvSpPr>
        <p:spPr>
          <a:xfrm>
            <a:off x="702277" y="1495966"/>
            <a:ext cx="10237838" cy="294967"/>
          </a:xfrm>
          <a:prstGeom prst="rect">
            <a:avLst/>
          </a:prstGeom>
          <a:effectLst>
            <a:softEdge rad="762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tr-TR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E718F6C-27A2-F702-A399-6CEE82072723}"/>
              </a:ext>
            </a:extLst>
          </p:cNvPr>
          <p:cNvSpPr txBox="1">
            <a:spLocks/>
          </p:cNvSpPr>
          <p:nvPr/>
        </p:nvSpPr>
        <p:spPr>
          <a:xfrm>
            <a:off x="702277" y="3045296"/>
            <a:ext cx="5871543" cy="3466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2000" dirty="0"/>
              <a:t>Kampüs İçi Ulaşım Güzergahı Projesi </a:t>
            </a:r>
            <a:r>
              <a:rPr lang="tr-TR" sz="1400" dirty="0"/>
              <a:t>(Dr. Öğr. Üyesi Nur </a:t>
            </a:r>
            <a:r>
              <a:rPr lang="tr-TR" sz="1400" dirty="0" err="1"/>
              <a:t>Selcen</a:t>
            </a:r>
            <a:r>
              <a:rPr lang="tr-TR" sz="1400" dirty="0"/>
              <a:t> KARAASLAN, Dr. Öğr. Üyesi Sena Nur ANGIN, Dr. Öğr. Üyesi Eda KOÇAK, Dr. Öğr. Üyesi İlker Salih EBREM, Dr. Öğr. Üyesi Esra BAYAZIT, Öğr. Gör. Merve </a:t>
            </a:r>
            <a:r>
              <a:rPr lang="tr-TR" sz="1400" dirty="0" err="1"/>
              <a:t>Hayrunisa</a:t>
            </a:r>
            <a:r>
              <a:rPr lang="tr-TR" sz="1400" dirty="0"/>
              <a:t> KASIM Memişoğlu)</a:t>
            </a:r>
          </a:p>
          <a:p>
            <a:endParaRPr lang="tr-TR" sz="1400" dirty="0"/>
          </a:p>
          <a:p>
            <a:endParaRPr lang="tr-TR" sz="1400" dirty="0"/>
          </a:p>
          <a:p>
            <a:endParaRPr lang="tr-TR" sz="1400" dirty="0"/>
          </a:p>
          <a:p>
            <a:pPr marL="0" indent="0">
              <a:buNone/>
            </a:pPr>
            <a:endParaRPr lang="tr-TR" sz="1400" dirty="0"/>
          </a:p>
          <a:p>
            <a:endParaRPr lang="tr-TR" sz="1400" dirty="0"/>
          </a:p>
          <a:p>
            <a:endParaRPr lang="tr-TR" sz="2000" dirty="0"/>
          </a:p>
          <a:p>
            <a:endParaRPr lang="tr-TR" sz="2000" dirty="0"/>
          </a:p>
        </p:txBody>
      </p:sp>
      <p:sp>
        <p:nvSpPr>
          <p:cNvPr id="4" name="Metin kutusu 3">
            <a:extLst>
              <a:ext uri="{FF2B5EF4-FFF2-40B4-BE49-F238E27FC236}">
                <a16:creationId xmlns:a16="http://schemas.microsoft.com/office/drawing/2014/main" id="{644BE23E-356F-86DD-7BBB-F40971973AEB}"/>
              </a:ext>
            </a:extLst>
          </p:cNvPr>
          <p:cNvSpPr txBox="1"/>
          <p:nvPr/>
        </p:nvSpPr>
        <p:spPr>
          <a:xfrm>
            <a:off x="702276" y="1838730"/>
            <a:ext cx="95288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AutoNum type="arabicParenR"/>
            </a:pPr>
            <a:r>
              <a:rPr lang="tr-TR" sz="1800" b="1" dirty="0"/>
              <a:t>Üniversite kampüsünün iyileştirilmesine ve geliştirilmesi</a:t>
            </a:r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4B55C1EE-2AA6-0160-1175-91A07EB8C8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4951" y="0"/>
            <a:ext cx="49370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073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473C5F1-4812-9211-6057-DB5AF47CA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GÜZEL SANATLAR VE TASARIM FAKÜLTESİ</a:t>
            </a:r>
          </a:p>
        </p:txBody>
      </p:sp>
      <p:sp>
        <p:nvSpPr>
          <p:cNvPr id="7" name="Rectangle 28">
            <a:extLst>
              <a:ext uri="{FF2B5EF4-FFF2-40B4-BE49-F238E27FC236}">
                <a16:creationId xmlns:a16="http://schemas.microsoft.com/office/drawing/2014/main" id="{3F9C67B9-88EA-FA33-225B-6637C9EACEF6}"/>
              </a:ext>
            </a:extLst>
          </p:cNvPr>
          <p:cNvSpPr/>
          <p:nvPr/>
        </p:nvSpPr>
        <p:spPr>
          <a:xfrm>
            <a:off x="702277" y="1495966"/>
            <a:ext cx="10237838" cy="294967"/>
          </a:xfrm>
          <a:prstGeom prst="rect">
            <a:avLst/>
          </a:prstGeom>
          <a:effectLst>
            <a:softEdge rad="762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dirty="0"/>
              <a:t>Fakültenin Öne Çıkan Özellikleri </a:t>
            </a:r>
          </a:p>
        </p:txBody>
      </p:sp>
      <p:sp>
        <p:nvSpPr>
          <p:cNvPr id="9" name="Metin kutusu 8">
            <a:extLst>
              <a:ext uri="{FF2B5EF4-FFF2-40B4-BE49-F238E27FC236}">
                <a16:creationId xmlns:a16="http://schemas.microsoft.com/office/drawing/2014/main" id="{AF2D0665-87C3-34F0-CB04-3B1CB1EA3D77}"/>
              </a:ext>
            </a:extLst>
          </p:cNvPr>
          <p:cNvSpPr txBox="1"/>
          <p:nvPr/>
        </p:nvSpPr>
        <p:spPr>
          <a:xfrm>
            <a:off x="702276" y="2229410"/>
            <a:ext cx="6410960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indent="-182563">
              <a:buFont typeface="Arial" panose="020B0604020202020204" pitchFamily="34" charset="0"/>
              <a:buChar char="•"/>
            </a:pPr>
            <a:r>
              <a:rPr lang="tr-TR" sz="2000" dirty="0"/>
              <a:t>Yaşam Parkuru Projesi </a:t>
            </a:r>
            <a:r>
              <a:rPr lang="tr-TR" sz="1400" dirty="0"/>
              <a:t>(Doç. Dr. Arzu ALTUNTAŞ, Dr. Öğr. Üyesi Nur Selcen KARAASLAN, Dr. Öğr. Üyesi Eda KOÇAK)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182563" indent="-182563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182563" indent="-182563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182563" indent="-182563">
              <a:buFont typeface="Arial" panose="020B0604020202020204" pitchFamily="34" charset="0"/>
              <a:buChar char="•"/>
            </a:pPr>
            <a:endParaRPr lang="tr-TR" sz="1400" dirty="0"/>
          </a:p>
          <a:p>
            <a:endParaRPr lang="tr-TR" sz="1400" dirty="0"/>
          </a:p>
          <a:p>
            <a:pPr marL="182563" indent="-182563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182563" indent="-182563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tr-TR" sz="2000" dirty="0"/>
              <a:t>Veteriner Fakültesi Mimari Projesi </a:t>
            </a:r>
            <a:r>
              <a:rPr lang="tr-TR" sz="1400" dirty="0"/>
              <a:t>(Doç. Dr. Arzu ALTUNTAŞ, Dr. Öğr. Üyesi Nur Selcen KARAASLAN, Dr. Öğr. Üyesi Eda KOÇAK)</a:t>
            </a: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D9FABB5C-1AFB-F114-B6CB-0042C68223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147"/>
          <a:stretch/>
        </p:blipFill>
        <p:spPr>
          <a:xfrm>
            <a:off x="7422605" y="0"/>
            <a:ext cx="4769395" cy="668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000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A1F86-5A3F-AD21-F6BD-646185EA71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2CB9DD1-DB50-AE87-1057-ED741DA3F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GÜZEL SANATLAR VE TASARIM FAKÜLTESİ</a:t>
            </a:r>
          </a:p>
        </p:txBody>
      </p:sp>
      <p:sp>
        <p:nvSpPr>
          <p:cNvPr id="7" name="Rectangle 28">
            <a:extLst>
              <a:ext uri="{FF2B5EF4-FFF2-40B4-BE49-F238E27FC236}">
                <a16:creationId xmlns:a16="http://schemas.microsoft.com/office/drawing/2014/main" id="{9E89947A-6425-AE48-2B9C-93474B84C68D}"/>
              </a:ext>
            </a:extLst>
          </p:cNvPr>
          <p:cNvSpPr/>
          <p:nvPr/>
        </p:nvSpPr>
        <p:spPr>
          <a:xfrm>
            <a:off x="702277" y="1495966"/>
            <a:ext cx="10237838" cy="294967"/>
          </a:xfrm>
          <a:prstGeom prst="rect">
            <a:avLst/>
          </a:prstGeom>
          <a:effectLst>
            <a:softEdge rad="762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dirty="0"/>
              <a:t>Fakültenin Öne Çıkan Özellikleri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2C94D98-F0A1-BDBB-13BB-7B9BF52A49C6}"/>
              </a:ext>
            </a:extLst>
          </p:cNvPr>
          <p:cNvSpPr txBox="1">
            <a:spLocks/>
          </p:cNvSpPr>
          <p:nvPr/>
        </p:nvSpPr>
        <p:spPr>
          <a:xfrm>
            <a:off x="702277" y="2100661"/>
            <a:ext cx="10515600" cy="3466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2000" b="1" dirty="0"/>
              <a:t>2) Öğrencilerin akademik becerilerini geliştirmeye yönelik faaliyetler</a:t>
            </a:r>
          </a:p>
          <a:p>
            <a:pPr marL="0" indent="0">
              <a:buNone/>
            </a:pPr>
            <a:endParaRPr lang="tr-TR" sz="2000" b="1" dirty="0"/>
          </a:p>
          <a:p>
            <a:r>
              <a:rPr lang="tr-TR" sz="2000" dirty="0"/>
              <a:t>Kadıköy Belediye Binası Mimari Tasarım Projesi </a:t>
            </a:r>
            <a:r>
              <a:rPr lang="tr-TR" sz="1400" dirty="0"/>
              <a:t>(Dr. Öğr. Üyesi Nur </a:t>
            </a:r>
            <a:r>
              <a:rPr lang="tr-TR" sz="1400" dirty="0" err="1"/>
              <a:t>Selcen</a:t>
            </a:r>
            <a:r>
              <a:rPr lang="tr-TR" sz="1400" dirty="0"/>
              <a:t> KARAASLAN, Dr. Öğr. Üyesi Eda KOÇAK, Öğr. Gör. M. Berkay KIZILKAN, Arş Gör. Elif ÇELİK KAYA)</a:t>
            </a:r>
          </a:p>
          <a:p>
            <a:endParaRPr lang="tr-TR" sz="1400" dirty="0"/>
          </a:p>
          <a:p>
            <a:r>
              <a:rPr lang="tr-TR" sz="2000" dirty="0"/>
              <a:t>TMMOB Şehir Plancıları Odası – Planlama Öğrencileri Bitirme Proje Yarışması </a:t>
            </a:r>
            <a:r>
              <a:rPr lang="tr-TR" sz="1400" dirty="0"/>
              <a:t>(Dr. Öğr. Üyesi Eda KOÇAK)</a:t>
            </a:r>
          </a:p>
          <a:p>
            <a:endParaRPr lang="tr-TR" sz="1400" dirty="0"/>
          </a:p>
          <a:p>
            <a:endParaRPr lang="tr-TR" sz="1400" dirty="0"/>
          </a:p>
          <a:p>
            <a:endParaRPr lang="tr-TR" sz="2000" dirty="0"/>
          </a:p>
          <a:p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24302860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82921-0382-AB0E-DCDC-A28ED3777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748A4FA-36AF-51F7-B0F4-AF3359055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GÜZEL SANATLAR VE TASARIM FAKÜLTESİ</a:t>
            </a:r>
          </a:p>
        </p:txBody>
      </p:sp>
      <p:sp>
        <p:nvSpPr>
          <p:cNvPr id="7" name="Rectangle 28">
            <a:extLst>
              <a:ext uri="{FF2B5EF4-FFF2-40B4-BE49-F238E27FC236}">
                <a16:creationId xmlns:a16="http://schemas.microsoft.com/office/drawing/2014/main" id="{BFD5A819-2010-443D-4706-8BA953E27222}"/>
              </a:ext>
            </a:extLst>
          </p:cNvPr>
          <p:cNvSpPr/>
          <p:nvPr/>
        </p:nvSpPr>
        <p:spPr>
          <a:xfrm>
            <a:off x="702277" y="1495966"/>
            <a:ext cx="10237838" cy="294967"/>
          </a:xfrm>
          <a:prstGeom prst="rect">
            <a:avLst/>
          </a:prstGeom>
          <a:effectLst>
            <a:softEdge rad="762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dirty="0"/>
              <a:t>Fakültenin Öne Çıkan Özellikleri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96E8BEE-D4DC-0D1F-D8B2-254B11DDBB61}"/>
              </a:ext>
            </a:extLst>
          </p:cNvPr>
          <p:cNvSpPr txBox="1">
            <a:spLocks/>
          </p:cNvSpPr>
          <p:nvPr/>
        </p:nvSpPr>
        <p:spPr>
          <a:xfrm>
            <a:off x="702277" y="1899921"/>
            <a:ext cx="8451883" cy="36976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2000" b="1" dirty="0"/>
              <a:t>3) Dış paydaşlar ile yapılan çalışmalar</a:t>
            </a:r>
          </a:p>
          <a:p>
            <a:r>
              <a:rPr lang="tr-TR" sz="2000" dirty="0"/>
              <a:t>Siirt İl Emniyet Müdürlüğü – Trafik Tescil ve Denetleme Şube Müdürlüğü ile </a:t>
            </a:r>
            <a:r>
              <a:rPr lang="tr-TR" sz="2000" dirty="0" err="1"/>
              <a:t>Güres</a:t>
            </a:r>
            <a:r>
              <a:rPr lang="tr-TR" sz="2000" dirty="0"/>
              <a:t> Caddesi ve Çevresi Ulaşım Planı </a:t>
            </a:r>
            <a:r>
              <a:rPr lang="tr-TR" sz="1400" dirty="0"/>
              <a:t>(Dr. Öğr. Üyesi Eda KOÇAK, Arş. Gör. Esra ŞIRKI)</a:t>
            </a:r>
          </a:p>
          <a:p>
            <a:r>
              <a:rPr lang="tr-TR" sz="2000" dirty="0"/>
              <a:t>Siirt İl Kültür ve Turizm Müdürlüğü – Cazibe Merkezi Meydan Projesi </a:t>
            </a:r>
            <a:r>
              <a:rPr lang="tr-TR" sz="1400" dirty="0"/>
              <a:t>(Dr. Öğr. Üyesi Esra BAYAZIT) </a:t>
            </a:r>
          </a:p>
          <a:p>
            <a:endParaRPr lang="tr-TR" sz="1400" dirty="0"/>
          </a:p>
          <a:p>
            <a:endParaRPr lang="tr-TR" sz="1400" dirty="0"/>
          </a:p>
          <a:p>
            <a:endParaRPr lang="tr-TR" sz="1400" dirty="0"/>
          </a:p>
          <a:p>
            <a:endParaRPr lang="tr-TR" sz="20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F9C10BBE-74D0-D3F5-B2C3-408B390769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27" b="10036"/>
          <a:stretch/>
        </p:blipFill>
        <p:spPr>
          <a:xfrm>
            <a:off x="5821196" y="3948252"/>
            <a:ext cx="3468774" cy="1904415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1B19BFF-1AD0-5B8B-616A-3928910FD6E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24" b="7494"/>
          <a:stretch/>
        </p:blipFill>
        <p:spPr>
          <a:xfrm>
            <a:off x="2008707" y="3972560"/>
            <a:ext cx="3468774" cy="191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332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295DCE-BEDB-9183-14C5-6349A91804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CF803FF-7A62-F9B6-3083-6CC65204A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GÜZEL SANATLAR VE TASARIM FAKÜLTESİ</a:t>
            </a:r>
          </a:p>
        </p:txBody>
      </p:sp>
      <p:sp>
        <p:nvSpPr>
          <p:cNvPr id="7" name="Rectangle 28">
            <a:extLst>
              <a:ext uri="{FF2B5EF4-FFF2-40B4-BE49-F238E27FC236}">
                <a16:creationId xmlns:a16="http://schemas.microsoft.com/office/drawing/2014/main" id="{406F9549-DB13-BCD3-3475-7F64B1031805}"/>
              </a:ext>
            </a:extLst>
          </p:cNvPr>
          <p:cNvSpPr/>
          <p:nvPr/>
        </p:nvSpPr>
        <p:spPr>
          <a:xfrm>
            <a:off x="702277" y="1495966"/>
            <a:ext cx="10237838" cy="294967"/>
          </a:xfrm>
          <a:prstGeom prst="rect">
            <a:avLst/>
          </a:prstGeom>
          <a:effectLst>
            <a:softEdge rad="762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dirty="0"/>
              <a:t>Fakültenin Öne Çıkan Özellikleri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456E32A-445D-D9BC-4510-E0DA21350D6C}"/>
              </a:ext>
            </a:extLst>
          </p:cNvPr>
          <p:cNvSpPr txBox="1">
            <a:spLocks/>
          </p:cNvSpPr>
          <p:nvPr/>
        </p:nvSpPr>
        <p:spPr>
          <a:xfrm>
            <a:off x="702277" y="2131141"/>
            <a:ext cx="4713003" cy="3466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2000" dirty="0"/>
              <a:t>Siirt İl Kültür ve Turizm Müdürlüğü </a:t>
            </a:r>
          </a:p>
          <a:p>
            <a:r>
              <a:rPr lang="tr-TR" sz="2000" dirty="0"/>
              <a:t>Siirt İl Afet ve Acil Durum Müdürlüğü</a:t>
            </a:r>
            <a:endParaRPr lang="tr-TR" sz="1400" dirty="0"/>
          </a:p>
          <a:p>
            <a:endParaRPr lang="tr-TR" sz="2000" dirty="0"/>
          </a:p>
        </p:txBody>
      </p:sp>
      <p:pic>
        <p:nvPicPr>
          <p:cNvPr id="3" name="Resim 2" descr="giyim, mobilya, iç mekan, kişi, şahıs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813E2DF9-C521-28F1-461C-A217875F42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081" y="1151654"/>
            <a:ext cx="6675119" cy="493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753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2AE429-E588-51BE-BB70-F42A743655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4416FB9-4A06-D3DE-4A23-63D036EBA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GÜZEL SANATLAR VE TASARIM FAKÜLTESİ</a:t>
            </a:r>
          </a:p>
        </p:txBody>
      </p:sp>
      <p:sp>
        <p:nvSpPr>
          <p:cNvPr id="7" name="Rectangle 28">
            <a:extLst>
              <a:ext uri="{FF2B5EF4-FFF2-40B4-BE49-F238E27FC236}">
                <a16:creationId xmlns:a16="http://schemas.microsoft.com/office/drawing/2014/main" id="{A2446F2A-31E0-8E9F-EE56-864A49A23DA1}"/>
              </a:ext>
            </a:extLst>
          </p:cNvPr>
          <p:cNvSpPr/>
          <p:nvPr/>
        </p:nvSpPr>
        <p:spPr>
          <a:xfrm>
            <a:off x="702277" y="1495966"/>
            <a:ext cx="10237838" cy="294967"/>
          </a:xfrm>
          <a:prstGeom prst="rect">
            <a:avLst/>
          </a:prstGeom>
          <a:effectLst>
            <a:softEdge rad="762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dirty="0"/>
              <a:t>Fakültenin Öne Çıkan Özellikleri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D5AE7ED-42EF-9141-C675-0C6B129E7DB7}"/>
              </a:ext>
            </a:extLst>
          </p:cNvPr>
          <p:cNvSpPr txBox="1">
            <a:spLocks/>
          </p:cNvSpPr>
          <p:nvPr/>
        </p:nvSpPr>
        <p:spPr>
          <a:xfrm>
            <a:off x="702277" y="2131141"/>
            <a:ext cx="4234778" cy="3466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2000" b="1" dirty="0"/>
              <a:t>4) İç paydaşlar ile yapılan çalışmalar</a:t>
            </a:r>
            <a:endParaRPr lang="tr-TR" sz="1400" dirty="0"/>
          </a:p>
          <a:p>
            <a:r>
              <a:rPr lang="tr-TR" sz="2000" dirty="0"/>
              <a:t>Afet ve Acil Durum Koordinatörlüğü toplantılar gerçekleştirildi.</a:t>
            </a:r>
          </a:p>
          <a:p>
            <a:endParaRPr lang="tr-TR" sz="2000" dirty="0"/>
          </a:p>
        </p:txBody>
      </p:sp>
      <p:pic>
        <p:nvPicPr>
          <p:cNvPr id="10" name="Resim 9" descr="iç mekan, mobilya, giyim, duvar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0AC6FA02-D492-BB61-C159-954C06CB86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055" y="1260391"/>
            <a:ext cx="7149944" cy="480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2879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LİSANSÜSTÜ PROGRAMLARIMIZ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3047948"/>
              </p:ext>
            </p:extLst>
          </p:nvPr>
        </p:nvGraphicFramePr>
        <p:xfrm>
          <a:off x="838200" y="1389063"/>
          <a:ext cx="8439912" cy="1829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9289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884E2-9670-1724-8DF7-D15F0B9BD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KURUM İÇİ YÜKSELMELER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AB27E7C-D01B-ABE7-212E-FC00A0FBE9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518713"/>
              </p:ext>
            </p:extLst>
          </p:nvPr>
        </p:nvGraphicFramePr>
        <p:xfrm>
          <a:off x="1629281" y="2032000"/>
          <a:ext cx="7181801" cy="32016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6843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F3338-1DED-FC69-4450-7064ADDEC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BAŞARILARIMIZ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D17C4-F917-FA91-1698-B4A175A55B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54723"/>
            <a:ext cx="6558023" cy="2257426"/>
          </a:xfrm>
        </p:spPr>
        <p:txBody>
          <a:bodyPr>
            <a:normAutofit/>
          </a:bodyPr>
          <a:lstStyle/>
          <a:p>
            <a:r>
              <a:rPr lang="tr-TR" dirty="0"/>
              <a:t>TÜBİTAK 2209-A projeleri (2 adet)</a:t>
            </a:r>
          </a:p>
          <a:p>
            <a:r>
              <a:rPr lang="tr-TR" dirty="0"/>
              <a:t>TÜBİTAK 2218 Projesi        (1 adet)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282475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A71B5-25FD-645D-7E73-4C9FFA5D8D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185B3-38CC-DD72-6FF3-09D463A8C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FAALİYETLERİMİZ</a:t>
            </a:r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77C43A34-53D8-0374-0257-4DAEFABACC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3412935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865901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705528-6231-B904-2C24-1C17376CD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566E3-817F-8FDB-706A-5F7D2240E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FAALİYETLERİMİZ</a:t>
            </a:r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0994B9B7-43C5-0029-33C7-E8F5E6093B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5721869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671630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CB6C-3EC1-8FF5-D0D4-23B8C0052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EEFC7-E20D-ED64-C9E5-DDBC4DB75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FAALİYETLERİMİZ</a:t>
            </a:r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7639ADF-AC29-80F2-F023-9C400BEBFA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4415070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878956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9E99D8-4A8B-5A40-4D86-CEF5B2469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D0F90-9406-AF2D-7175-0DF816272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FAALİYETLERİMİZ</a:t>
            </a:r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A711287-2D01-A5C1-DE99-A86D6D4274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4293863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467408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7A1078-E414-4C76-DE93-14F0A2A44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01856-2C51-496C-0D86-65BDB439E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FALİYETLERİMİZ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725A565E-F1A8-BC23-2104-84B9CD7EC6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4089694"/>
              </p:ext>
            </p:extLst>
          </p:nvPr>
        </p:nvGraphicFramePr>
        <p:xfrm>
          <a:off x="1087583" y="1296366"/>
          <a:ext cx="9901546" cy="46672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0519">
                  <a:extLst>
                    <a:ext uri="{9D8B030D-6E8A-4147-A177-3AD203B41FA5}">
                      <a16:colId xmlns:a16="http://schemas.microsoft.com/office/drawing/2014/main" val="1594657814"/>
                    </a:ext>
                  </a:extLst>
                </a:gridCol>
                <a:gridCol w="6170058">
                  <a:extLst>
                    <a:ext uri="{9D8B030D-6E8A-4147-A177-3AD203B41FA5}">
                      <a16:colId xmlns:a16="http://schemas.microsoft.com/office/drawing/2014/main" val="2981362610"/>
                    </a:ext>
                  </a:extLst>
                </a:gridCol>
                <a:gridCol w="2280969">
                  <a:extLst>
                    <a:ext uri="{9D8B030D-6E8A-4147-A177-3AD203B41FA5}">
                      <a16:colId xmlns:a16="http://schemas.microsoft.com/office/drawing/2014/main" val="451744477"/>
                    </a:ext>
                  </a:extLst>
                </a:gridCol>
              </a:tblGrid>
              <a:tr h="353005">
                <a:tc gridSpan="3">
                  <a:txBody>
                    <a:bodyPr/>
                    <a:lstStyle/>
                    <a:p>
                      <a:r>
                        <a:rPr lang="tr-TR" dirty="0"/>
                        <a:t>DIŞ KAYNAKLI PROJELER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6367266"/>
                  </a:ext>
                </a:extLst>
              </a:tr>
              <a:tr h="4616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Türü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Adı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Yürütücü/Araştırmacı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98227123"/>
                  </a:ext>
                </a:extLst>
              </a:tr>
              <a:tr h="7679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TÜBİTAK 1001</a:t>
                      </a: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Küçük Kentlerin Yeniden Şekillenmesinde Üniversitenin Rolü</a:t>
                      </a: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Araştırmacı – Dr. Öğr. Üyesi Eda KOÇAK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86974601"/>
                  </a:ext>
                </a:extLst>
              </a:tr>
              <a:tr h="7679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TÜBİTAK 3501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Hibrit Yenilenebilir Enerji Kaynaklarına Dayalı Yeşil Hidrojen Tesislerinin Yer Seçiminde Çok Amaçlı Mekânsal Karar Alma Modeli: Türkiye Örneği</a:t>
                      </a:r>
                      <a:endParaRPr lang="tr-TR" sz="1200" b="1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Araştırmacı – Dr. Öğr. Üyesi Eda KOÇAK</a:t>
                      </a: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61045"/>
                  </a:ext>
                </a:extLst>
              </a:tr>
              <a:tr h="7679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TÜBİTAK 3005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Toplumsal Cinsiyet Eşitliğine Duyarlı ve Dezavantajlı Grupları Gözeten Şehir Planlama Yönergesi Önerisi, Türkiye Örneği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Araştırmacı –Arş Gör. Esra ŞIRKI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72098613"/>
                  </a:ext>
                </a:extLst>
              </a:tr>
              <a:tr h="7679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TÜBİTAK 2209A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Üniversite Kampüslerinde Kullanıcı Açısından Mekan Kalitesinin Tespiti ve Kullanıcı Odaklı Planlama Önerilerinin Geliştirilmesi: Siirt Üniversitesi </a:t>
                      </a:r>
                      <a:r>
                        <a:rPr lang="tr-TR" sz="1200" b="1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Kezer</a:t>
                      </a:r>
                      <a:r>
                        <a:rPr lang="tr-TR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Yerleşkesi Örneği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Danışman, Arş Gör. Esra ŞIRKI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28717487"/>
                  </a:ext>
                </a:extLst>
              </a:tr>
              <a:tr h="7679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TÜBİTAK 1002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Çayboğazı</a:t>
                      </a:r>
                      <a:r>
                        <a:rPr lang="tr-TR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Barajı’nın İnşaat ve İşletme Aşamalarında İklimsel ve Hidrolojik Parametreler Üzerindeki Etkisini Peyzaj Dinamikleri Aracılığı ile Kaynak-Yutak Peyzajlar Açısından Araştırılması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Yürütücü- Dr. Öğr. Üyesi H. Simten SÜTÜNÇ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101204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03521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FALİYETLERİMİZ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8AA8DD13-0072-E95E-8AEE-998F1BD1F3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2446013"/>
              </p:ext>
            </p:extLst>
          </p:nvPr>
        </p:nvGraphicFramePr>
        <p:xfrm>
          <a:off x="1087583" y="1296366"/>
          <a:ext cx="10260774" cy="3231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3143">
                  <a:extLst>
                    <a:ext uri="{9D8B030D-6E8A-4147-A177-3AD203B41FA5}">
                      <a16:colId xmlns:a16="http://schemas.microsoft.com/office/drawing/2014/main" val="1594657814"/>
                    </a:ext>
                  </a:extLst>
                </a:gridCol>
                <a:gridCol w="6393908">
                  <a:extLst>
                    <a:ext uri="{9D8B030D-6E8A-4147-A177-3AD203B41FA5}">
                      <a16:colId xmlns:a16="http://schemas.microsoft.com/office/drawing/2014/main" val="2981362610"/>
                    </a:ext>
                  </a:extLst>
                </a:gridCol>
                <a:gridCol w="2363723">
                  <a:extLst>
                    <a:ext uri="{9D8B030D-6E8A-4147-A177-3AD203B41FA5}">
                      <a16:colId xmlns:a16="http://schemas.microsoft.com/office/drawing/2014/main" val="451744477"/>
                    </a:ext>
                  </a:extLst>
                </a:gridCol>
              </a:tblGrid>
              <a:tr h="321404">
                <a:tc gridSpan="3">
                  <a:txBody>
                    <a:bodyPr/>
                    <a:lstStyle/>
                    <a:p>
                      <a:r>
                        <a:rPr lang="tr-TR" dirty="0"/>
                        <a:t>DIŞ KAYNAKLI PROJELER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6367266"/>
                  </a:ext>
                </a:extLst>
              </a:tr>
              <a:tr h="4783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Türü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Adı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Yürütücü/Araştırmacı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98227123"/>
                  </a:ext>
                </a:extLst>
              </a:tr>
              <a:tr h="7957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TÜBİTAK 2209A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Halkın Kent Meydanı Algısının Yapay Zeka Uygulamaları Üzerinden Değerlendirilmesi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Danışman, Doç. Dr. Arzu ALTUNTAŞ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61045"/>
                  </a:ext>
                </a:extLst>
              </a:tr>
              <a:tr h="7957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TÜBİTAK 4008</a:t>
                      </a: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Değerlendirme Aşamasında</a:t>
                      </a: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Araş. Gör. Dr. Elif ÇELİK KAYA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72098613"/>
                  </a:ext>
                </a:extLst>
              </a:tr>
              <a:tr h="7957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TÜBİTAK 4004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Değerlendirme</a:t>
                      </a:r>
                      <a:r>
                        <a:rPr lang="tr-TR" sz="12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Aşamasında</a:t>
                      </a:r>
                      <a:endParaRPr lang="tr-TR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Dr.Öğr.Üyesi</a:t>
                      </a: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Hüsamettin ELÇİÇEK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1855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9421C-724E-DB6E-163C-106C0D8DC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70CFE-9EBA-8C6A-021D-3B73E93AD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FALİYETLERİMİZ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310C8F31-B6D2-039D-0A51-82B7EC28A5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9802375"/>
              </p:ext>
            </p:extLst>
          </p:nvPr>
        </p:nvGraphicFramePr>
        <p:xfrm>
          <a:off x="1087583" y="1296367"/>
          <a:ext cx="9867900" cy="2372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040">
                  <a:extLst>
                    <a:ext uri="{9D8B030D-6E8A-4147-A177-3AD203B41FA5}">
                      <a16:colId xmlns:a16="http://schemas.microsoft.com/office/drawing/2014/main" val="456117717"/>
                    </a:ext>
                  </a:extLst>
                </a:gridCol>
                <a:gridCol w="998217">
                  <a:extLst>
                    <a:ext uri="{9D8B030D-6E8A-4147-A177-3AD203B41FA5}">
                      <a16:colId xmlns:a16="http://schemas.microsoft.com/office/drawing/2014/main" val="1594657814"/>
                    </a:ext>
                  </a:extLst>
                </a:gridCol>
                <a:gridCol w="3769360">
                  <a:extLst>
                    <a:ext uri="{9D8B030D-6E8A-4147-A177-3AD203B41FA5}">
                      <a16:colId xmlns:a16="http://schemas.microsoft.com/office/drawing/2014/main" val="2981362610"/>
                    </a:ext>
                  </a:extLst>
                </a:gridCol>
                <a:gridCol w="1427018">
                  <a:extLst>
                    <a:ext uri="{9D8B030D-6E8A-4147-A177-3AD203B41FA5}">
                      <a16:colId xmlns:a16="http://schemas.microsoft.com/office/drawing/2014/main" val="451744477"/>
                    </a:ext>
                  </a:extLst>
                </a:gridCol>
                <a:gridCol w="1132967">
                  <a:extLst>
                    <a:ext uri="{9D8B030D-6E8A-4147-A177-3AD203B41FA5}">
                      <a16:colId xmlns:a16="http://schemas.microsoft.com/office/drawing/2014/main" val="2085095352"/>
                    </a:ext>
                  </a:extLst>
                </a:gridCol>
                <a:gridCol w="926333">
                  <a:extLst>
                    <a:ext uri="{9D8B030D-6E8A-4147-A177-3AD203B41FA5}">
                      <a16:colId xmlns:a16="http://schemas.microsoft.com/office/drawing/2014/main" val="1384924708"/>
                    </a:ext>
                  </a:extLst>
                </a:gridCol>
                <a:gridCol w="915965">
                  <a:extLst>
                    <a:ext uri="{9D8B030D-6E8A-4147-A177-3AD203B41FA5}">
                      <a16:colId xmlns:a16="http://schemas.microsoft.com/office/drawing/2014/main" val="3653658553"/>
                    </a:ext>
                  </a:extLst>
                </a:gridCol>
              </a:tblGrid>
              <a:tr h="281276"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Üniversitemiz BAP Birimi Tarafından 2024 Yılında Desteklenen Bilimsel Araştırma Projeleri</a:t>
                      </a:r>
                      <a:endParaRPr lang="tr-TR" sz="18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6367266"/>
                  </a:ext>
                </a:extLst>
              </a:tr>
              <a:tr h="4185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No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Türü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Adı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Yürütücü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Destek Miktarı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Başlama Tarihi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Bitiş Tarihi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98227123"/>
                  </a:ext>
                </a:extLst>
              </a:tr>
              <a:tr h="7991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Kariyer Başlangıç Destek Projesi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tr-TR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Siirt Kenti Örneğinde Kentsel Donatı Alanlarının Kentsel</a:t>
                      </a:r>
                    </a:p>
                    <a:p>
                      <a:r>
                        <a:rPr lang="tr-TR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Yaşam Niteliğine Katkısının Belirlenmesi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Dr. Öğr. Üyesi Esra BAYAZIT</a:t>
                      </a: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333333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10-11-2023</a:t>
                      </a: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333333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11-11-2025</a:t>
                      </a: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86974601"/>
                  </a:ext>
                </a:extLst>
              </a:tr>
              <a:tr h="2111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61045"/>
                  </a:ext>
                </a:extLst>
              </a:tr>
              <a:tr h="2111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72098613"/>
                  </a:ext>
                </a:extLst>
              </a:tr>
              <a:tr h="2111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287174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47843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0F60B4-3710-7602-6261-1848C2D45A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D299D-F4B9-001E-60C1-4B85C17CA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26B9E3-16E8-F7A6-D746-4F923BDBAA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000" dirty="0"/>
              <a:t>Filistin Deneysel Pano Atölyesi </a:t>
            </a:r>
          </a:p>
          <a:p>
            <a:pPr marL="0" indent="0">
              <a:buNone/>
            </a:pPr>
            <a:r>
              <a:rPr lang="tr-TR" sz="1400" dirty="0"/>
              <a:t>      (Dr. Öğr. Üyesi Nur </a:t>
            </a:r>
            <a:r>
              <a:rPr lang="tr-TR" sz="1400" dirty="0" err="1"/>
              <a:t>Selcen</a:t>
            </a:r>
            <a:r>
              <a:rPr lang="tr-TR" sz="1400" dirty="0"/>
              <a:t> KARAASLAN)</a:t>
            </a:r>
          </a:p>
        </p:txBody>
      </p:sp>
      <p:pic>
        <p:nvPicPr>
          <p:cNvPr id="8" name="Resim Yer Tutucusu 7" descr="giyim, takım elbise, adam, insan, kişi, şahıs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B59A9A87-B5C3-60E9-37BB-E06013B3432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5" b="12815"/>
          <a:stretch>
            <a:fillRect/>
          </a:stretch>
        </p:blipFill>
        <p:spPr>
          <a:xfrm>
            <a:off x="6292972" y="1316623"/>
            <a:ext cx="4548187" cy="2257425"/>
          </a:xfrm>
        </p:spPr>
      </p:pic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FC62F1E1-34AD-DFDD-3E16-2D6C9C3DDE27}"/>
              </a:ext>
            </a:extLst>
          </p:cNvPr>
          <p:cNvSpPr txBox="1">
            <a:spLocks/>
          </p:cNvSpPr>
          <p:nvPr/>
        </p:nvSpPr>
        <p:spPr>
          <a:xfrm>
            <a:off x="838199" y="3834653"/>
            <a:ext cx="6558023" cy="2257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2000" dirty="0"/>
              <a:t>Karikatürlerin Diliyle Gazze Soykırımı</a:t>
            </a:r>
          </a:p>
          <a:p>
            <a:pPr marL="263525" indent="-263525">
              <a:buNone/>
            </a:pPr>
            <a:r>
              <a:rPr lang="tr-TR" sz="1400" dirty="0"/>
              <a:t>       (Dr. Öğr. Üyesi Hüsamettin ERDEMCİ, Dr. Öğr. Üyesi İlker Salih EBREM,                         Dr. Öğr. Üyesi Sena Nur ANGIN) )</a:t>
            </a:r>
          </a:p>
        </p:txBody>
      </p:sp>
      <p:pic>
        <p:nvPicPr>
          <p:cNvPr id="10" name="Resim Yer Tutucusu 7" descr="giyim, adam, insan, kişi, şahıs, takım elbise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61C8FBA4-9437-B074-E5D8-66160478E0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56" b="12856"/>
          <a:stretch>
            <a:fillRect/>
          </a:stretch>
        </p:blipFill>
        <p:spPr>
          <a:xfrm>
            <a:off x="6292972" y="3646389"/>
            <a:ext cx="4548187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6675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ETKİNLİKLERİMİZ</a:t>
            </a:r>
            <a:endParaRPr lang="tr-T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800" dirty="0"/>
              <a:t>Origami Atölyesi </a:t>
            </a:r>
          </a:p>
          <a:p>
            <a:pPr marL="0" indent="0">
              <a:buNone/>
            </a:pPr>
            <a:r>
              <a:rPr lang="tr-TR" sz="1400" dirty="0"/>
              <a:t>(Dr. Öğr. Üyesi Nur </a:t>
            </a:r>
            <a:r>
              <a:rPr lang="tr-TR" sz="1400" dirty="0" err="1"/>
              <a:t>Selcen</a:t>
            </a:r>
            <a:r>
              <a:rPr lang="tr-TR" sz="1400" dirty="0"/>
              <a:t> KARAASLAN)</a:t>
            </a:r>
          </a:p>
        </p:txBody>
      </p:sp>
      <p:pic>
        <p:nvPicPr>
          <p:cNvPr id="8" name="Resim 7" descr="iç mekan, ofis binası, masa, giyi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2196A98D-E295-3695-FFA3-BED890760C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096" y="2716603"/>
            <a:ext cx="3883193" cy="291239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CB8F8BAE-DF23-F6C2-63C6-A17627691C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998" y="2716602"/>
            <a:ext cx="2184297" cy="2912395"/>
          </a:xfrm>
          <a:prstGeom prst="rect">
            <a:avLst/>
          </a:prstGeom>
        </p:spPr>
      </p:pic>
      <p:pic>
        <p:nvPicPr>
          <p:cNvPr id="12" name="Resim 11" descr="giyim, kişi, şahıs, duvar, ayakkabı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25487DF0-5DDD-ADDE-87BC-A842CEDF55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119" y="2716602"/>
            <a:ext cx="3883192" cy="2912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0776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07FA08-5877-F03D-7E33-DC4869749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36D37-7DBC-9F8D-DB8D-0AF5E5E35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pic>
        <p:nvPicPr>
          <p:cNvPr id="8" name="Resim Yer Tutucusu 7" descr="giyim, ayakkabı, duvar, kişi, şahıs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70DFE0EF-CB21-7585-22AD-E20C5F2F76F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>
          <a:xfrm>
            <a:off x="1103071" y="2408875"/>
            <a:ext cx="5848299" cy="2998151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8A796E-0E82-4D45-1CD4-73D1F1F80BB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59970" y="1389063"/>
            <a:ext cx="6558023" cy="2257426"/>
          </a:xfrm>
        </p:spPr>
        <p:txBody>
          <a:bodyPr/>
          <a:lstStyle/>
          <a:p>
            <a:r>
              <a:rPr lang="tr-TR" sz="2800" dirty="0"/>
              <a:t>Yeni Yıl Atölyesi</a:t>
            </a:r>
          </a:p>
          <a:p>
            <a:pPr marL="0" indent="0">
              <a:buNone/>
            </a:pPr>
            <a:r>
              <a:rPr lang="tr-TR" sz="1400" dirty="0"/>
              <a:t>     (Dr. Öğr. Üyesi Nur </a:t>
            </a:r>
            <a:r>
              <a:rPr lang="tr-TR" sz="1400" dirty="0" err="1"/>
              <a:t>Selcen</a:t>
            </a:r>
            <a:r>
              <a:rPr lang="tr-TR" sz="1400" dirty="0"/>
              <a:t> KARAASLAN)</a:t>
            </a:r>
          </a:p>
        </p:txBody>
      </p:sp>
    </p:spTree>
    <p:extLst>
      <p:ext uri="{BB962C8B-B14F-4D97-AF65-F5344CB8AC3E}">
        <p14:creationId xmlns:p14="http://schemas.microsoft.com/office/powerpoint/2010/main" val="6116019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66243E-68AF-DAA8-086D-FC24DC730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134F4-E531-EF3D-52C6-5652219BC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ETKİNLİKLERİMİZ</a:t>
            </a:r>
            <a:endParaRPr lang="tr-TR" dirty="0"/>
          </a:p>
        </p:txBody>
      </p:sp>
      <p:pic>
        <p:nvPicPr>
          <p:cNvPr id="20" name="İçerik Yer Tutucusu 19" descr="metin, grafik tasarım, tasarım, poster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26C36D9D-F267-0279-3188-2F7016AA57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015" y="1613805"/>
            <a:ext cx="2770822" cy="4380595"/>
          </a:xfrm>
        </p:spPr>
      </p:pic>
      <p:pic>
        <p:nvPicPr>
          <p:cNvPr id="7" name="Resim Yer Tutucusu 6" descr="iç mekan, giyim, ayakkabı, duvar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29E149EC-9861-0F15-9890-64F16A64280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87" b="31387"/>
          <a:stretch>
            <a:fillRect/>
          </a:stretch>
        </p:blipFill>
        <p:spPr>
          <a:xfrm>
            <a:off x="1178561" y="2865847"/>
            <a:ext cx="5381943" cy="3169193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D44741-3481-F4AF-96D8-DCEBDB4262E9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920461" y="1454684"/>
            <a:ext cx="5561620" cy="2257426"/>
          </a:xfrm>
        </p:spPr>
        <p:txBody>
          <a:bodyPr/>
          <a:lstStyle/>
          <a:p>
            <a:r>
              <a:rPr lang="tr-TR" sz="2800" dirty="0"/>
              <a:t>Müzayede Etkinliği </a:t>
            </a:r>
          </a:p>
          <a:p>
            <a:pPr marL="0" indent="0">
              <a:buNone/>
            </a:pPr>
            <a:r>
              <a:rPr lang="tr-TR" sz="1400" dirty="0"/>
              <a:t>     (GSTF ve Tasarım MYO İşbirliği ile)</a:t>
            </a:r>
          </a:p>
          <a:p>
            <a:pPr marL="182563" indent="-182563">
              <a:buNone/>
            </a:pPr>
            <a:r>
              <a:rPr lang="tr-TR" sz="1400" dirty="0"/>
              <a:t>    (Dr. Öğr. Üyesi Sena Nur ANGIN, Dr. Öğr. Üyesi Nur Selcen KARAASLAN,    Arş. Gör. Esra ŞIRKI, Öğr. Gör. Dr. Nurbanu ÖZKARTAL))</a:t>
            </a:r>
          </a:p>
        </p:txBody>
      </p:sp>
    </p:spTree>
    <p:extLst>
      <p:ext uri="{BB962C8B-B14F-4D97-AF65-F5344CB8AC3E}">
        <p14:creationId xmlns:p14="http://schemas.microsoft.com/office/powerpoint/2010/main" val="23117221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BD9CE-380A-A79A-68CA-653FDC9B4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78BA-5AE4-1672-3C51-5AB95C014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4B232C-D15E-1CB4-60E7-737BA9DD57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3283"/>
            <a:ext cx="6558023" cy="2257426"/>
          </a:xfrm>
        </p:spPr>
        <p:txBody>
          <a:bodyPr>
            <a:normAutofit/>
          </a:bodyPr>
          <a:lstStyle/>
          <a:p>
            <a:r>
              <a:rPr lang="tr-TR" sz="2400" dirty="0"/>
              <a:t>Şehircilik Söyleşileri – 7 : Kent ve Medya – Kentlere Sanatsal Bir Yaklaşım</a:t>
            </a:r>
          </a:p>
          <a:p>
            <a:pPr marL="0" indent="0">
              <a:buNone/>
            </a:pPr>
            <a:r>
              <a:rPr lang="tr-TR" sz="1400" dirty="0"/>
              <a:t>     (Prof. Dr. Pelin TAN/Batman Üniversitesi, Dr. Öğr. Üyesi Eda KOÇAK)</a:t>
            </a:r>
          </a:p>
          <a:p>
            <a:endParaRPr lang="tr-TR" sz="2800" dirty="0"/>
          </a:p>
        </p:txBody>
      </p:sp>
      <p:pic>
        <p:nvPicPr>
          <p:cNvPr id="18" name="Resim 17" descr="metin, insan yüzü, ekran görüntüsü, poster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6D2BB314-E82D-9296-9CE1-AD2BD82E12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480" y="1191768"/>
            <a:ext cx="3274034" cy="4636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784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231F83-64F2-8A9E-6D0D-111ABD906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42CE0-1542-884E-88E0-39C9328C5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pic>
        <p:nvPicPr>
          <p:cNvPr id="10" name="Resim Yer Tutucusu 9" descr="giyim, kişi, şahıs, duvar, iç mekan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7A44120F-300E-871D-01F8-E8CF2E039A6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12" b="24712"/>
          <a:stretch>
            <a:fillRect/>
          </a:stretch>
        </p:blipFill>
        <p:spPr>
          <a:xfrm>
            <a:off x="6278811" y="2960688"/>
            <a:ext cx="4904493" cy="2434272"/>
          </a:xfrm>
        </p:spPr>
      </p:pic>
      <p:pic>
        <p:nvPicPr>
          <p:cNvPr id="8" name="Resim Yer Tutucusu 7" descr="duvar, iç mekan, mobilya, zemin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D265C59F-F9EF-3B15-A2C8-CB847690732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63" b="16863"/>
          <a:stretch>
            <a:fillRect/>
          </a:stretch>
        </p:blipFill>
        <p:spPr>
          <a:xfrm>
            <a:off x="1008698" y="2960688"/>
            <a:ext cx="4904493" cy="2434272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F89F5B-AD19-05FF-87DF-40862531A44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50391" y="1639887"/>
            <a:ext cx="6558023" cy="2257426"/>
          </a:xfrm>
        </p:spPr>
        <p:txBody>
          <a:bodyPr>
            <a:normAutofit/>
          </a:bodyPr>
          <a:lstStyle/>
          <a:p>
            <a:r>
              <a:rPr lang="tr-TR" sz="2000" dirty="0"/>
              <a:t>Parametrik Duvar Tasarımı Çalıştayı </a:t>
            </a:r>
          </a:p>
          <a:p>
            <a:pPr marL="0" indent="0">
              <a:buNone/>
            </a:pPr>
            <a:r>
              <a:rPr lang="tr-TR" sz="1400" dirty="0"/>
              <a:t>GSTF ve Tasarım MYO İşbirliği ile</a:t>
            </a:r>
          </a:p>
          <a:p>
            <a:pPr marL="0" indent="0">
              <a:buNone/>
            </a:pPr>
            <a:r>
              <a:rPr lang="tr-TR" sz="1400" dirty="0"/>
              <a:t>(Öğr. Gör. Merve </a:t>
            </a:r>
            <a:r>
              <a:rPr lang="tr-TR" sz="1400" dirty="0" err="1"/>
              <a:t>Hayrunisa</a:t>
            </a:r>
            <a:r>
              <a:rPr lang="tr-TR" sz="1400" dirty="0"/>
              <a:t> KASIM MEMİŞOĞLU, Dr. Öğr. Üyesi Özden SEVGÜL AYTAR)</a:t>
            </a:r>
          </a:p>
        </p:txBody>
      </p:sp>
    </p:spTree>
    <p:extLst>
      <p:ext uri="{BB962C8B-B14F-4D97-AF65-F5344CB8AC3E}">
        <p14:creationId xmlns:p14="http://schemas.microsoft.com/office/powerpoint/2010/main" val="23249179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73350-833A-0AEC-59DE-560CCC834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9E274-20E9-236E-5D4F-522CB349F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84701E-F615-B8BF-834F-22D4AE91D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963"/>
            <a:ext cx="7066280" cy="2257426"/>
          </a:xfrm>
        </p:spPr>
        <p:txBody>
          <a:bodyPr>
            <a:normAutofit/>
          </a:bodyPr>
          <a:lstStyle/>
          <a:p>
            <a:r>
              <a:rPr lang="tr-TR" sz="2000" dirty="0"/>
              <a:t>İl Kültür ve Turizm Müdürlüğü ile Ortaklaşa Gerçekleştirilen Urban </a:t>
            </a:r>
            <a:r>
              <a:rPr lang="tr-TR" sz="2000" dirty="0" err="1"/>
              <a:t>Sketchers</a:t>
            </a:r>
            <a:r>
              <a:rPr lang="tr-TR" sz="2000" dirty="0"/>
              <a:t> Etkinlikleri </a:t>
            </a:r>
          </a:p>
          <a:p>
            <a:pPr marL="0" indent="0">
              <a:buNone/>
            </a:pPr>
            <a:r>
              <a:rPr lang="tr-TR" sz="1400" dirty="0"/>
              <a:t>      (Dr. Öğr. Üyesi Esra BAYAZIT)</a:t>
            </a:r>
          </a:p>
        </p:txBody>
      </p:sp>
      <p:pic>
        <p:nvPicPr>
          <p:cNvPr id="8" name="Resim 7" descr="metin, şişe, poster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49606E70-0B30-40FA-330F-EAB3968EA7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852" y="2709006"/>
            <a:ext cx="2615878" cy="2615878"/>
          </a:xfrm>
          <a:prstGeom prst="rect">
            <a:avLst/>
          </a:prstGeom>
        </p:spPr>
      </p:pic>
      <p:pic>
        <p:nvPicPr>
          <p:cNvPr id="10" name="Resim 9" descr="metin, bina, ev, gökyüz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AC2D0BA8-5C24-79E2-4667-FAE504A580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737" y="2709005"/>
            <a:ext cx="2615879" cy="2615879"/>
          </a:xfrm>
          <a:prstGeom prst="rect">
            <a:avLst/>
          </a:prstGeom>
        </p:spPr>
      </p:pic>
      <p:pic>
        <p:nvPicPr>
          <p:cNvPr id="12" name="Resim 11" descr="metin, bina, gökyüzü, dış mekan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CA89F378-1807-EB46-0B49-D366997AD1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783" y="2682238"/>
            <a:ext cx="2615879" cy="2615879"/>
          </a:xfrm>
          <a:prstGeom prst="rect">
            <a:avLst/>
          </a:prstGeom>
        </p:spPr>
      </p:pic>
      <p:pic>
        <p:nvPicPr>
          <p:cNvPr id="14" name="Resim 13" descr="metin, mektup, harf, ekran görüntüs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7800F1E0-4125-CBC9-C9E1-C1AF17DC334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593" y="2682240"/>
            <a:ext cx="2615878" cy="261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667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1E3EAF-0FCE-8E37-4F59-7B40B5BDD9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DF025-8874-5F54-0EFB-60027E370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C24CE0-33A3-50DE-8F1E-B988E14C7201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752855" y="1516141"/>
            <a:ext cx="6558023" cy="2257426"/>
          </a:xfrm>
        </p:spPr>
        <p:txBody>
          <a:bodyPr>
            <a:normAutofit/>
          </a:bodyPr>
          <a:lstStyle/>
          <a:p>
            <a:r>
              <a:rPr lang="tr-TR" sz="2000" dirty="0"/>
              <a:t>Sürdürülebilir Paneller Dizisi </a:t>
            </a:r>
          </a:p>
          <a:p>
            <a:pPr marL="0" indent="0">
              <a:buNone/>
            </a:pPr>
            <a:r>
              <a:rPr lang="tr-TR" sz="1400" dirty="0"/>
              <a:t>(Dr. Öğr. Üyesi Huriye Simten SÜTUNÇ)</a:t>
            </a:r>
          </a:p>
          <a:p>
            <a:endParaRPr lang="tr-TR" sz="2800" dirty="0"/>
          </a:p>
        </p:txBody>
      </p:sp>
      <p:pic>
        <p:nvPicPr>
          <p:cNvPr id="8" name="Resim 7" descr="bitki, metin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044A9517-1682-50C4-4E5F-92F5D41975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411" y="1225246"/>
            <a:ext cx="3413095" cy="463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0868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AC138-7279-9F64-37AC-AD74CF856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AFE45-69A1-FBB2-56CD-10E02CB32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AB32E-1058-75C8-91CC-C59DC9C3B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7500" y="1440916"/>
            <a:ext cx="5142047" cy="670977"/>
          </a:xfrm>
        </p:spPr>
        <p:txBody>
          <a:bodyPr>
            <a:normAutofit/>
          </a:bodyPr>
          <a:lstStyle/>
          <a:p>
            <a:r>
              <a:rPr lang="tr-TR" sz="2000" dirty="0"/>
              <a:t>II. Peyzaj Mimarlığı Proje ve Maket Sergisi</a:t>
            </a:r>
          </a:p>
        </p:txBody>
      </p:sp>
      <p:pic>
        <p:nvPicPr>
          <p:cNvPr id="10" name="Resim 9" descr="metin, mektup, harf, el yazısı, yazı tipi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22A3784C-9A70-F6AE-1330-8A317440CF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858" y="2012603"/>
            <a:ext cx="5191982" cy="366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6925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2F44FF-DA5B-81D3-2BFA-00C43EFE26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1E641-B550-184C-ED01-D0294AE65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74556-CA15-51D1-CFAE-06B05CD7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4734" y="1538287"/>
            <a:ext cx="5448300" cy="2257426"/>
          </a:xfrm>
        </p:spPr>
        <p:txBody>
          <a:bodyPr>
            <a:normAutofit/>
          </a:bodyPr>
          <a:lstStyle/>
          <a:p>
            <a:r>
              <a:rPr lang="tr-TR" sz="2000" b="1" dirty="0"/>
              <a:t>Söyleşi</a:t>
            </a:r>
          </a:p>
          <a:p>
            <a:pPr marL="0" indent="0">
              <a:buNone/>
            </a:pPr>
            <a:r>
              <a:rPr lang="tr-TR" sz="2000" dirty="0"/>
              <a:t>    Kentsel Yeniden Yapılanma Süreçleri</a:t>
            </a:r>
          </a:p>
          <a:p>
            <a:pPr marL="0" indent="0">
              <a:buNone/>
            </a:pPr>
            <a:r>
              <a:rPr lang="tr-TR" sz="1400" dirty="0"/>
              <a:t>      (AFAD ve Genç Plancılar Topluluğu İşbirliği ile)</a:t>
            </a:r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9C40A146-9445-FE90-BC0F-C28B25BAB4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838" y="1150112"/>
            <a:ext cx="3433668" cy="486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947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D8C387-EBB9-DEED-08A1-DE7F53A40A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11D70-5901-EA74-2C85-B08F66A56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32AEB-B329-BD9E-C870-FF2A6C203B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1286" y="1282827"/>
            <a:ext cx="3390900" cy="2257426"/>
          </a:xfrm>
        </p:spPr>
        <p:txBody>
          <a:bodyPr>
            <a:normAutofit/>
          </a:bodyPr>
          <a:lstStyle/>
          <a:p>
            <a:r>
              <a:rPr lang="tr-TR" sz="2000" dirty="0"/>
              <a:t>Dönem Açılış Etkinliği</a:t>
            </a:r>
          </a:p>
        </p:txBody>
      </p:sp>
      <p:pic>
        <p:nvPicPr>
          <p:cNvPr id="5" name="Resim 4" descr="giyim, duvar, kişi, şahıs, iç mekan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4A6958C7-23BD-1FD1-0DFE-0239C5D5FF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634" y="1717040"/>
            <a:ext cx="5392712" cy="404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0636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E3A41-8783-1AE6-C16F-AB765B694E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5A94F-424E-C750-077B-3EA3F119F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39E8A-B88A-5E5D-ECD3-C34DC90D8C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7370" y="1342664"/>
            <a:ext cx="6596089" cy="2257426"/>
          </a:xfrm>
        </p:spPr>
        <p:txBody>
          <a:bodyPr>
            <a:normAutofit/>
          </a:bodyPr>
          <a:lstStyle/>
          <a:p>
            <a:r>
              <a:rPr lang="tr-TR" sz="2000" dirty="0"/>
              <a:t>Akademik Personel – Öğrenci Voleybol Maçları</a:t>
            </a:r>
          </a:p>
        </p:txBody>
      </p:sp>
      <p:pic>
        <p:nvPicPr>
          <p:cNvPr id="6" name="Resim 5" descr="dış mekan, spor oyunu, ayakkabı, gökyüzü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332F8C3B-8934-FBA1-BCF3-20AE7F48AA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857" y="1827808"/>
            <a:ext cx="3568183" cy="4066697"/>
          </a:xfrm>
          <a:prstGeom prst="rect">
            <a:avLst/>
          </a:prstGeom>
        </p:spPr>
      </p:pic>
      <p:pic>
        <p:nvPicPr>
          <p:cNvPr id="8" name="Resim 7" descr="dış mekan, gökyüzü, spor, spor oyunu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D9F35DC5-36AD-4A66-CF47-860594ED0E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647" y="1827809"/>
            <a:ext cx="4088674" cy="406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12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879A08-B189-E663-0AE9-ACE9064990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E7A25-013C-44AC-75C3-92D014EDB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TEKNİK GEZİLERİMİZ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842E4-2587-451A-DF61-A9522C4463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000" dirty="0"/>
              <a:t>Tatvan Teknik Gezisi</a:t>
            </a:r>
          </a:p>
        </p:txBody>
      </p:sp>
      <p:pic>
        <p:nvPicPr>
          <p:cNvPr id="6" name="Resim 5" descr="iç mekan, mobilya, giyim, sandalye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C4BCCD69-9289-3863-31C6-B87335785D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591" y="1897863"/>
            <a:ext cx="4098850" cy="3074137"/>
          </a:xfrm>
          <a:prstGeom prst="rect">
            <a:avLst/>
          </a:prstGeom>
        </p:spPr>
      </p:pic>
      <p:pic>
        <p:nvPicPr>
          <p:cNvPr id="8" name="Resim 7" descr="kişi, şahıs, giyim, dış mekan, ağaç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76D0274D-A4A6-D9BA-5D7D-5FFDEF1929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52" y="1897863"/>
            <a:ext cx="5444043" cy="306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143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DC96F-D1A2-D4E0-5562-D86FB5DC80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D0E08-BBD6-66E5-AE16-A57AFBAB8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TEKNİK GEZİLERİMİZ</a:t>
            </a:r>
            <a:endParaRPr lang="tr-T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D91A3-2EF8-C40F-9827-9C3F8DD8A0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000" dirty="0"/>
              <a:t>Van Teknik Gezisi</a:t>
            </a:r>
          </a:p>
        </p:txBody>
      </p:sp>
      <p:pic>
        <p:nvPicPr>
          <p:cNvPr id="5" name="Resim 4" descr="bina, dış mekan, insanlar, kişi, şahıs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8EBF53DC-35DB-B6C9-2258-41616E5626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56" y="2113280"/>
            <a:ext cx="5287500" cy="2974218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E8DED7A4-9816-864A-9694-B6E680C658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412" y="2107076"/>
            <a:ext cx="5238176" cy="2946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1983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8386B-599A-5E85-E329-20F6A6DDD7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9BABE-A4E9-219B-C625-62E121A79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TEKNİK GEZİLERİMİZ</a:t>
            </a:r>
            <a:endParaRPr lang="tr-T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F1E0C-ABED-6FB5-6F82-C37392B5D5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000" dirty="0"/>
              <a:t>Diyarbakır Teknik Gezisi</a:t>
            </a:r>
          </a:p>
        </p:txBody>
      </p:sp>
      <p:pic>
        <p:nvPicPr>
          <p:cNvPr id="6" name="Resim 5" descr="dış mekan, gökyüzü, kişi, şahıs, insanlar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C63C3FE6-8B4E-F28C-5625-13546EEFF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7" t="11765" r="10637" b="27451"/>
          <a:stretch/>
        </p:blipFill>
        <p:spPr>
          <a:xfrm>
            <a:off x="1024565" y="1968322"/>
            <a:ext cx="5691196" cy="3891653"/>
          </a:xfrm>
          <a:prstGeom prst="rect">
            <a:avLst/>
          </a:prstGeom>
        </p:spPr>
      </p:pic>
      <p:pic>
        <p:nvPicPr>
          <p:cNvPr id="8" name="Resim 7" descr="dış mekan, gökyüzü, insanlar, giyim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E27579C3-E014-DF98-B08C-18F593126B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53" b="17857"/>
          <a:stretch/>
        </p:blipFill>
        <p:spPr>
          <a:xfrm>
            <a:off x="7143867" y="1968322"/>
            <a:ext cx="4409607" cy="3891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0276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8A016B-D85D-9420-9A72-1DF069360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4526D-E980-F998-3156-6ADDAED58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TEKNİK GEZİLERİMİZ</a:t>
            </a:r>
            <a:endParaRPr lang="tr-T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7D5062-7C1D-3692-5CB3-5B750C8DE5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1209937"/>
            <a:ext cx="6558023" cy="2257426"/>
          </a:xfrm>
        </p:spPr>
        <p:txBody>
          <a:bodyPr>
            <a:normAutofit/>
          </a:bodyPr>
          <a:lstStyle/>
          <a:p>
            <a:r>
              <a:rPr lang="tr-TR" sz="2000" dirty="0"/>
              <a:t>Siirt Tarihi Merkez Teknik Gezisi</a:t>
            </a:r>
          </a:p>
        </p:txBody>
      </p:sp>
      <p:pic>
        <p:nvPicPr>
          <p:cNvPr id="5" name="Resim 4" descr="gökyüzü, dış mekan, giyim, kişi, şahıs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10E2C0C9-DDE0-C269-7731-C378D08243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552" y="1836262"/>
            <a:ext cx="4835938" cy="3626954"/>
          </a:xfrm>
          <a:prstGeom prst="rect">
            <a:avLst/>
          </a:prstGeom>
        </p:spPr>
      </p:pic>
      <p:pic>
        <p:nvPicPr>
          <p:cNvPr id="9" name="Resim 8" descr="gökyüzü, dış mekan, giyim, bina içeren bir resim&#10;&#10;Yapay zeka tarafından oluşturulan içerik yanlış olabilir.">
            <a:extLst>
              <a:ext uri="{FF2B5EF4-FFF2-40B4-BE49-F238E27FC236}">
                <a16:creationId xmlns:a16="http://schemas.microsoft.com/office/drawing/2014/main" id="{01ED8A95-12A8-B747-E26B-BCE1DB15FC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31"/>
          <a:stretch/>
        </p:blipFill>
        <p:spPr>
          <a:xfrm>
            <a:off x="883128" y="1836262"/>
            <a:ext cx="5212872" cy="362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0067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25821B-7EA3-C007-6573-2344D6105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4FFFA-0597-8530-1D1A-13F3E8BCE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BÜTÇE ve HARCAMALARIMIZ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F4685B0C-49CA-2470-B125-61EA37F8A3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049894"/>
              </p:ext>
            </p:extLst>
          </p:nvPr>
        </p:nvGraphicFramePr>
        <p:xfrm>
          <a:off x="562709" y="1178169"/>
          <a:ext cx="9729371" cy="4546611"/>
        </p:xfrm>
        <a:graphic>
          <a:graphicData uri="http://schemas.openxmlformats.org/drawingml/2006/table">
            <a:tbl>
              <a:tblPr firstRow="1" bandRow="1">
                <a:tableStyleId>{EB9631B5-78F2-41C9-869B-9F39066F8104}</a:tableStyleId>
              </a:tblPr>
              <a:tblGrid>
                <a:gridCol w="2512885">
                  <a:extLst>
                    <a:ext uri="{9D8B030D-6E8A-4147-A177-3AD203B41FA5}">
                      <a16:colId xmlns:a16="http://schemas.microsoft.com/office/drawing/2014/main" val="3834614422"/>
                    </a:ext>
                  </a:extLst>
                </a:gridCol>
                <a:gridCol w="2364591">
                  <a:extLst>
                    <a:ext uri="{9D8B030D-6E8A-4147-A177-3AD203B41FA5}">
                      <a16:colId xmlns:a16="http://schemas.microsoft.com/office/drawing/2014/main" val="200479393"/>
                    </a:ext>
                  </a:extLst>
                </a:gridCol>
                <a:gridCol w="2257398">
                  <a:extLst>
                    <a:ext uri="{9D8B030D-6E8A-4147-A177-3AD203B41FA5}">
                      <a16:colId xmlns:a16="http://schemas.microsoft.com/office/drawing/2014/main" val="3780025062"/>
                    </a:ext>
                  </a:extLst>
                </a:gridCol>
                <a:gridCol w="2594497">
                  <a:extLst>
                    <a:ext uri="{9D8B030D-6E8A-4147-A177-3AD203B41FA5}">
                      <a16:colId xmlns:a16="http://schemas.microsoft.com/office/drawing/2014/main" val="1424369177"/>
                    </a:ext>
                  </a:extLst>
                </a:gridCol>
              </a:tblGrid>
              <a:tr h="614855"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Harcama Kalemi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Toplam Ödenek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Harcanan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Kalan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075536"/>
                  </a:ext>
                </a:extLst>
              </a:tr>
              <a:tr h="531991">
                <a:tc>
                  <a:txBody>
                    <a:bodyPr/>
                    <a:lstStyle/>
                    <a:p>
                      <a:r>
                        <a:rPr lang="tr-TR" sz="1600" dirty="0"/>
                        <a:t>33.02.01.01(Maaş</a:t>
                      </a:r>
                      <a:r>
                        <a:rPr lang="tr-TR" sz="1600" baseline="0" dirty="0"/>
                        <a:t> Kalemi)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9.080.000,00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8.255.581,32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824.418,68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042307"/>
                  </a:ext>
                </a:extLst>
              </a:tr>
              <a:tr h="531991">
                <a:tc>
                  <a:txBody>
                    <a:bodyPr/>
                    <a:lstStyle/>
                    <a:p>
                      <a:r>
                        <a:rPr lang="tr-TR" sz="1600" dirty="0"/>
                        <a:t>33.02.02.01(SGK</a:t>
                      </a:r>
                      <a:r>
                        <a:rPr lang="tr-TR" sz="1600" baseline="0" dirty="0"/>
                        <a:t> Primleri)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861.000,00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723.996,01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137.003,99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1991">
                <a:tc>
                  <a:txBody>
                    <a:bodyPr/>
                    <a:lstStyle/>
                    <a:p>
                      <a:r>
                        <a:rPr lang="tr-TR" sz="1600" dirty="0"/>
                        <a:t>33.02.03.02(Doğrudan Temin)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19.000,00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19.000,00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1991">
                <a:tc>
                  <a:txBody>
                    <a:bodyPr/>
                    <a:lstStyle/>
                    <a:p>
                      <a:r>
                        <a:rPr lang="tr-TR" sz="1600" dirty="0"/>
                        <a:t>33.02.03.03(Yurt</a:t>
                      </a:r>
                      <a:r>
                        <a:rPr lang="tr-TR" sz="1600" baseline="0" dirty="0"/>
                        <a:t> İçi Geçici Görev Yollukları)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12.000,00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12.000,00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1991">
                <a:tc>
                  <a:txBody>
                    <a:bodyPr/>
                    <a:lstStyle/>
                    <a:p>
                      <a:r>
                        <a:rPr lang="tr-TR" sz="1600" dirty="0"/>
                        <a:t>33.02.03.03.02(Yurt İçi Sürekli Görev</a:t>
                      </a:r>
                      <a:r>
                        <a:rPr lang="tr-TR" sz="1600" baseline="0" dirty="0"/>
                        <a:t> Yollukları)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4.000,00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4.000,00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0334">
                <a:tc>
                  <a:txBody>
                    <a:bodyPr/>
                    <a:lstStyle/>
                    <a:p>
                      <a:r>
                        <a:rPr lang="tr-TR" dirty="0"/>
                        <a:t>33.02.03.07(Bakım ve Onarım)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5.000,00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5.000,00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0324419"/>
                  </a:ext>
                </a:extLst>
              </a:tr>
              <a:tr h="490334">
                <a:tc>
                  <a:txBody>
                    <a:bodyPr/>
                    <a:lstStyle/>
                    <a:p>
                      <a:pPr algn="l"/>
                      <a:r>
                        <a:rPr lang="tr-TR" b="1" dirty="0"/>
                        <a:t>TOPLAM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/>
                        <a:t>9.981.999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/>
                        <a:t>8.980.576,33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/>
                        <a:t>1.001.422,67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3179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49441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2"/>
            <a:ext cx="10674927" cy="4440338"/>
          </a:xfrm>
        </p:spPr>
        <p:txBody>
          <a:bodyPr/>
          <a:lstStyle/>
          <a:p>
            <a:pPr marL="457200" lvl="1" indent="0">
              <a:buNone/>
            </a:pPr>
            <a:r>
              <a:rPr lang="tr-TR" sz="2800" b="1" dirty="0"/>
              <a:t>1. Hedef: Grafik Tasarım Bölümünün aktif hale getirilmesi</a:t>
            </a:r>
          </a:p>
          <a:p>
            <a:pPr lvl="1"/>
            <a:r>
              <a:rPr lang="tr-TR" dirty="0"/>
              <a:t>2025: Bölümün akademik kadrosunun tamamlanması</a:t>
            </a:r>
          </a:p>
          <a:p>
            <a:pPr lvl="1"/>
            <a:r>
              <a:rPr lang="tr-TR" dirty="0"/>
              <a:t>2026: Öğrenci talebinde bulunulması</a:t>
            </a:r>
          </a:p>
          <a:p>
            <a:pPr lvl="1"/>
            <a:r>
              <a:rPr lang="tr-TR" dirty="0"/>
              <a:t>2027: Bölümün eğitim-öğretime başlamış olması</a:t>
            </a:r>
          </a:p>
          <a:p>
            <a:pPr marL="457200" lvl="1" indent="0">
              <a:buNone/>
            </a:pPr>
            <a:r>
              <a:rPr lang="tr-TR" sz="2800" b="1" dirty="0"/>
              <a:t>2. Hedef: Akreditasyon</a:t>
            </a:r>
          </a:p>
          <a:p>
            <a:pPr lvl="1"/>
            <a:r>
              <a:rPr lang="tr-TR" dirty="0"/>
              <a:t>2025: Bölüm bazlı akreditasyon kuruluşları ile ön görüşmeler yapılması</a:t>
            </a:r>
          </a:p>
          <a:p>
            <a:pPr lvl="1"/>
            <a:r>
              <a:rPr lang="tr-TR" dirty="0"/>
              <a:t>2026: Akreditasyon süreçleri için gerekli hazırlıkların yapılması</a:t>
            </a:r>
          </a:p>
          <a:p>
            <a:pPr lvl="1"/>
            <a:r>
              <a:rPr lang="tr-TR" dirty="0"/>
              <a:t>2027: Akreditasyon başvurusunun yapılması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456543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1A28B3-5E2F-1865-AB61-03B60A0CB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29108BB-D54A-714C-28D2-C56839681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207A498-45BD-A752-9E58-61746EB9C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962"/>
            <a:ext cx="10674927" cy="4440338"/>
          </a:xfrm>
        </p:spPr>
        <p:txBody>
          <a:bodyPr/>
          <a:lstStyle/>
          <a:p>
            <a:pPr marL="457200" lvl="1" indent="0">
              <a:buNone/>
            </a:pPr>
            <a:r>
              <a:rPr lang="tr-TR" sz="2800" b="1" dirty="0"/>
              <a:t>3. Hedef: Fiziki altyapının iyileştirilmesi </a:t>
            </a:r>
          </a:p>
          <a:p>
            <a:pPr marL="457200" lvl="1" indent="0">
              <a:buNone/>
            </a:pPr>
            <a:endParaRPr lang="tr-TR" sz="2800" b="1" dirty="0"/>
          </a:p>
          <a:p>
            <a:pPr marL="457200" lvl="1" indent="0">
              <a:buNone/>
            </a:pPr>
            <a:r>
              <a:rPr lang="tr-TR" sz="2800" b="1" dirty="0"/>
              <a:t>4. Hedef: Akademik yayın ve proje sayılarının artması</a:t>
            </a:r>
          </a:p>
          <a:p>
            <a:pPr marL="457200" lvl="1" indent="0">
              <a:buNone/>
            </a:pPr>
            <a:endParaRPr lang="tr-TR" sz="2800" b="1" dirty="0"/>
          </a:p>
          <a:p>
            <a:pPr marL="457200" lvl="1" indent="0">
              <a:buNone/>
            </a:pPr>
            <a:r>
              <a:rPr lang="tr-TR" sz="2800" b="1" dirty="0"/>
              <a:t>5. Hedef: Akademik ve öğrenci etkinliklerinin artırılması</a:t>
            </a:r>
          </a:p>
          <a:p>
            <a:pPr marL="457200" lvl="1" indent="0">
              <a:buNone/>
            </a:pPr>
            <a:endParaRPr lang="tr-TR" sz="2800" b="1" dirty="0"/>
          </a:p>
          <a:p>
            <a:pPr marL="457200" lvl="1" indent="0">
              <a:buNone/>
            </a:pPr>
            <a:r>
              <a:rPr lang="tr-TR" sz="2800" b="1" dirty="0"/>
              <a:t>6. Hedef. Akademik personel sayısının artırılması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654776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4E16D-E2D4-D174-2915-9F97B8F09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5391475-44DA-6E4B-86BA-AEE0DE143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TALEPLER ve ÖNERİLER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4174172-B5C0-2404-C7AD-A97999AFB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962"/>
            <a:ext cx="11211560" cy="4432718"/>
          </a:xfrm>
        </p:spPr>
        <p:txBody>
          <a:bodyPr/>
          <a:lstStyle/>
          <a:p>
            <a:r>
              <a:rPr lang="tr-TR" dirty="0"/>
              <a:t>Bilgisayar Laboratuvarı</a:t>
            </a:r>
          </a:p>
          <a:p>
            <a:r>
              <a:rPr lang="tr-TR" dirty="0"/>
              <a:t>Fiziki Yapının İyileştirilmesi (Akademik ve İdari personel ofis ve derslikler)</a:t>
            </a:r>
          </a:p>
          <a:p>
            <a:r>
              <a:rPr lang="tr-TR" b="1" dirty="0"/>
              <a:t>2023 yılı ofis sayısı= </a:t>
            </a:r>
            <a:r>
              <a:rPr lang="tr-TR" dirty="0"/>
              <a:t>5+3+1=9</a:t>
            </a:r>
          </a:p>
          <a:p>
            <a:r>
              <a:rPr lang="tr-TR" b="1" dirty="0"/>
              <a:t>2025 yılı ofis sayısı= </a:t>
            </a:r>
            <a:r>
              <a:rPr lang="tr-TR" dirty="0"/>
              <a:t>9+3+1=13 </a:t>
            </a:r>
          </a:p>
          <a:p>
            <a:r>
              <a:rPr lang="tr-TR" b="1" dirty="0"/>
              <a:t>Akademisyen Sayısı= </a:t>
            </a:r>
            <a:r>
              <a:rPr lang="tr-TR" dirty="0"/>
              <a:t>%70</a:t>
            </a:r>
          </a:p>
          <a:p>
            <a:r>
              <a:rPr lang="tr-TR" b="1" dirty="0"/>
              <a:t>Öğrenci Sayısı= </a:t>
            </a:r>
            <a:r>
              <a:rPr lang="tr-TR" dirty="0"/>
              <a:t>%60</a:t>
            </a:r>
          </a:p>
          <a:p>
            <a:r>
              <a:rPr lang="tr-TR" b="1" dirty="0"/>
              <a:t>2023 yılı ders saati</a:t>
            </a:r>
            <a:r>
              <a:rPr lang="tr-TR" dirty="0"/>
              <a:t>: 120 saat</a:t>
            </a:r>
          </a:p>
          <a:p>
            <a:r>
              <a:rPr lang="tr-TR" b="1" dirty="0"/>
              <a:t>2025 yılı ders saati</a:t>
            </a:r>
            <a:r>
              <a:rPr lang="tr-TR" dirty="0"/>
              <a:t>: 230 saat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9059691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18279" y="1435881"/>
            <a:ext cx="10515600" cy="4351338"/>
          </a:xfrm>
        </p:spPr>
        <p:txBody>
          <a:bodyPr/>
          <a:lstStyle/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4"/>
          <p:cNvSpPr/>
          <p:nvPr/>
        </p:nvSpPr>
        <p:spPr>
          <a:xfrm>
            <a:off x="1659891" y="616773"/>
            <a:ext cx="27510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TEHDİTLERİMİZ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4"/>
            <a:ext cx="12172011" cy="685800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25980755"/>
      </p:ext>
    </p:extLst>
  </p:cSld>
  <p:clrMapOvr>
    <a:masterClrMapping/>
  </p:clrMapOvr>
</p:sld>
</file>

<file path=ppt/theme/theme1.xml><?xml version="1.0" encoding="utf-8"?>
<a:theme xmlns:a="http://schemas.openxmlformats.org/drawingml/2006/main" name="Tema-siu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-siu" id="{8B592569-D05A-4D16-9830-B18E17FE7CD1}" vid="{8AFA709D-6815-4F30-BDCD-E4420CC669B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Tema-siu</Template>
  <TotalTime>3663</TotalTime>
  <Words>1317</Words>
  <Application>Microsoft Office PowerPoint</Application>
  <PresentationFormat>Geniş ekran</PresentationFormat>
  <Paragraphs>269</Paragraphs>
  <Slides>48</Slides>
  <Notes>4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48</vt:i4>
      </vt:variant>
    </vt:vector>
  </HeadingPairs>
  <TitlesOfParts>
    <vt:vector size="55" baseType="lpstr">
      <vt:lpstr>Arial</vt:lpstr>
      <vt:lpstr>Calibri</vt:lpstr>
      <vt:lpstr>Calibri Light</vt:lpstr>
      <vt:lpstr>din_trregular</vt:lpstr>
      <vt:lpstr>Times New Roman</vt:lpstr>
      <vt:lpstr>Tema-siu</vt:lpstr>
      <vt:lpstr>Office Teması</vt:lpstr>
      <vt:lpstr>PowerPoint Sunusu</vt:lpstr>
      <vt:lpstr>Misyon</vt:lpstr>
      <vt:lpstr>Vizyon</vt:lpstr>
      <vt:lpstr>PowerPoint Sunusu</vt:lpstr>
      <vt:lpstr>İDARİ PERSONELİMİZ</vt:lpstr>
      <vt:lpstr>BÖLÜMLERİMİZ</vt:lpstr>
      <vt:lpstr>MİMARLIK BÖLÜMÜ</vt:lpstr>
      <vt:lpstr>ŞEHİR VE BÖLGE PLANLAMA BÖLÜMÜ</vt:lpstr>
      <vt:lpstr>PEYZAJ MİMARLIĞI BÖLÜMÜ</vt:lpstr>
      <vt:lpstr>GRAFİK TASARIM BÖLÜMÜ</vt:lpstr>
      <vt:lpstr>GSTF  Toplam</vt:lpstr>
      <vt:lpstr>Fakültenin Öne Çıkan Özellikleri</vt:lpstr>
      <vt:lpstr>GÜZEL SANATLAR VE TASARIM FAKÜLTESİ</vt:lpstr>
      <vt:lpstr>GÜZEL SANATLAR VE TASARIM FAKÜLTESİ</vt:lpstr>
      <vt:lpstr>GÜZEL SANATLAR VE TASARIM FAKÜLTESİ</vt:lpstr>
      <vt:lpstr>GÜZEL SANATLAR VE TASARIM FAKÜLTESİ</vt:lpstr>
      <vt:lpstr>GÜZEL SANATLAR VE TASARIM FAKÜLTESİ</vt:lpstr>
      <vt:lpstr>LİSANSÜSTÜ PROGRAMLARIMIZ</vt:lpstr>
      <vt:lpstr>KURUM İÇİ YÜKSELMELER</vt:lpstr>
      <vt:lpstr>ÖNEMLİ BAŞARILARIMIZ</vt:lpstr>
      <vt:lpstr>BİLİMSEL FAALİYETLERİMİZ</vt:lpstr>
      <vt:lpstr>BİLİMSEL FAALİYETLERİMİZ</vt:lpstr>
      <vt:lpstr>BİLİMSEL FAALİYETLERİMİZ</vt:lpstr>
      <vt:lpstr>BİLİMSEL FAALİYETLERİMİZ</vt:lpstr>
      <vt:lpstr>BİLİMSEL FALİYETLERİMİZ</vt:lpstr>
      <vt:lpstr>BİLİMSEL FALİYETLERİMİZ</vt:lpstr>
      <vt:lpstr>BİLİMSEL FALİYETLERİMİZ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TEKNİK GEZİLERİMİZ</vt:lpstr>
      <vt:lpstr>TEKNİK GEZİLERİMİZ</vt:lpstr>
      <vt:lpstr>TEKNİK GEZİLERİMİZ</vt:lpstr>
      <vt:lpstr>TEKNİK GEZİLERİMİZ</vt:lpstr>
      <vt:lpstr>BÜTÇE ve HARCAMALARIMIZ</vt:lpstr>
      <vt:lpstr>GELECEĞE YÖNELİK HEDEFLER ve YENİLİKLER</vt:lpstr>
      <vt:lpstr>GELECEĞE YÖNELİK HEDEFLER ve YENİLİKLER</vt:lpstr>
      <vt:lpstr>TALEPLER ve ÖNERİLER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Bilgisayar</dc:creator>
  <cp:lastModifiedBy>Nur Selcen Karaaslan</cp:lastModifiedBy>
  <cp:revision>322</cp:revision>
  <dcterms:created xsi:type="dcterms:W3CDTF">2022-12-08T06:33:03Z</dcterms:created>
  <dcterms:modified xsi:type="dcterms:W3CDTF">2025-04-22T06:52:09Z</dcterms:modified>
</cp:coreProperties>
</file>